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68" r:id="rId4"/>
    <p:sldId id="276" r:id="rId5"/>
    <p:sldId id="271" r:id="rId6"/>
    <p:sldId id="272" r:id="rId7"/>
    <p:sldId id="304" r:id="rId8"/>
    <p:sldId id="259" r:id="rId9"/>
    <p:sldId id="281" r:id="rId10"/>
    <p:sldId id="284" r:id="rId11"/>
    <p:sldId id="282" r:id="rId12"/>
    <p:sldId id="283" r:id="rId13"/>
    <p:sldId id="285" r:id="rId14"/>
    <p:sldId id="303" r:id="rId15"/>
    <p:sldId id="260" r:id="rId16"/>
    <p:sldId id="261" r:id="rId17"/>
    <p:sldId id="263" r:id="rId18"/>
    <p:sldId id="262" r:id="rId19"/>
    <p:sldId id="265" r:id="rId20"/>
    <p:sldId id="273" r:id="rId21"/>
    <p:sldId id="266" r:id="rId22"/>
    <p:sldId id="305" r:id="rId23"/>
    <p:sldId id="267" r:id="rId24"/>
    <p:sldId id="269" r:id="rId25"/>
    <p:sldId id="302" r:id="rId26"/>
    <p:sldId id="27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7" r:id="rId37"/>
    <p:sldId id="298" r:id="rId38"/>
    <p:sldId id="299" r:id="rId39"/>
    <p:sldId id="300" r:id="rId40"/>
    <p:sldId id="301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085" autoAdjust="0"/>
  </p:normalViewPr>
  <p:slideViewPr>
    <p:cSldViewPr snapToGrid="0">
      <p:cViewPr varScale="1">
        <p:scale>
          <a:sx n="70" d="100"/>
          <a:sy n="70" d="100"/>
        </p:scale>
        <p:origin x="536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FFE2A-AA4D-4D01-A01B-615181EA48D7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00110-4B18-47B1-BBEB-976DA59DB9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963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00110-4B18-47B1-BBEB-976DA59DB9A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dirty="0"/>
              <a:t>Toteutuneita rataosia olivat</a:t>
            </a:r>
          </a:p>
          <a:p>
            <a:pPr lvl="1"/>
            <a:r>
              <a:rPr lang="fi-FI" sz="1400" dirty="0"/>
              <a:t>Viipuri–</a:t>
            </a:r>
            <a:r>
              <a:rPr lang="fi-FI" sz="1400" dirty="0" err="1"/>
              <a:t>Pölläkkälä</a:t>
            </a:r>
            <a:r>
              <a:rPr lang="fi-FI" sz="1400" dirty="0"/>
              <a:t> Valkjärvelle saakka</a:t>
            </a:r>
          </a:p>
          <a:p>
            <a:pPr lvl="1"/>
            <a:r>
              <a:rPr lang="fi-FI" sz="1400" dirty="0"/>
              <a:t>Simola– Enso–</a:t>
            </a:r>
            <a:r>
              <a:rPr lang="fi-FI" sz="1400" dirty="0" err="1"/>
              <a:t>Hiitola</a:t>
            </a:r>
            <a:r>
              <a:rPr lang="fi-FI" sz="1400" dirty="0"/>
              <a:t> vuonna 1937 (tosin vain Vuoksenniskan kautta </a:t>
            </a:r>
            <a:r>
              <a:rPr lang="fi-FI" sz="1400" dirty="0" err="1"/>
              <a:t>Antreaan</a:t>
            </a:r>
            <a:r>
              <a:rPr lang="fi-FI" sz="1400" dirty="0"/>
              <a:t>)</a:t>
            </a:r>
          </a:p>
          <a:p>
            <a:pPr lvl="1"/>
            <a:r>
              <a:rPr lang="fi-FI" sz="1400" dirty="0"/>
              <a:t>Varkaus–Joensuu vuonna 1940 (kulki Viinijärven kautta, otettiin epäviralliseen käyttöön juuri ennen talvisotaa syksyllä 1939)</a:t>
            </a:r>
          </a:p>
          <a:p>
            <a:pPr lvl="1"/>
            <a:r>
              <a:rPr lang="fi-FI" sz="1400" dirty="0"/>
              <a:t>Leppäsyrjä–</a:t>
            </a:r>
            <a:r>
              <a:rPr lang="fi-FI" sz="1400" dirty="0" err="1"/>
              <a:t>Syskyjärvi</a:t>
            </a:r>
            <a:r>
              <a:rPr lang="fi-FI" sz="1400" dirty="0"/>
              <a:t>–</a:t>
            </a:r>
            <a:r>
              <a:rPr lang="fi-FI" sz="1400" dirty="0" err="1"/>
              <a:t>Koirinoja</a:t>
            </a:r>
            <a:r>
              <a:rPr lang="fi-FI" sz="1400" dirty="0"/>
              <a:t> (toteutui </a:t>
            </a:r>
            <a:r>
              <a:rPr lang="fi-FI" sz="1400" dirty="0" err="1"/>
              <a:t>Läskelästä</a:t>
            </a:r>
            <a:r>
              <a:rPr lang="fi-FI" sz="1400" dirty="0"/>
              <a:t> </a:t>
            </a:r>
            <a:r>
              <a:rPr lang="fi-FI" sz="1400" dirty="0" err="1"/>
              <a:t>Uuksuun</a:t>
            </a:r>
            <a:r>
              <a:rPr lang="fi-FI" sz="1400" dirty="0"/>
              <a:t>) vuonna 1933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00110-4B18-47B1-BBEB-976DA59DB9AB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1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A3B08F-A975-42A5-8561-84F8C04ED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5A3530D-F82A-469A-93BB-511D8E683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2696A25-094E-4496-9EFE-95159E82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457AB-9C92-47A4-84A2-F803CDC6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CF31F9-4B85-4AED-9CE2-472DE667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36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0CE515-32FE-437A-9FA4-BC7B8DD4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74FB4E1-57E6-435A-9AF3-6ADC3AA7D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84FB5E-ED39-42F3-9949-0DA38ABC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1DBBA9-61CE-42E8-ADB9-1C03458D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64C1EF-1D29-495A-BBDB-07C40DAF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67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816CEE3-C3EA-4710-82DB-ED0FB6651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6435108-F9AF-4452-86A6-4469219E4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69576F-BE58-46B3-842D-4CE6DE53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15DF28-85D9-48AC-B0FB-AEE1E71FD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3A2D0F-A71D-4431-ACE5-193D21B3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18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A80007-F709-42EF-8E61-EF9A760A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0266D1-BB5E-4FA7-86BB-165F2776F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2BBBA9-58A1-497F-814F-AC41F075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A44B3A-9AEC-43D7-98C5-DE5A2A28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059F374-642D-4DE9-9AA5-45D9C33A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3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BFA776-5A68-4BFF-956C-FFC462F4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B80F5B-DC4D-4775-904B-9080568E5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31D44E-FE3D-4C48-BAC8-15086963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209425-E8B9-45C4-BEE0-F8A82F1B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2BFFC41-2F90-4D1F-93B8-754B69A2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970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A4E898-D200-4ABD-921A-859B7B8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423D89-C2F2-45FA-9F21-464FECF84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FB99589-59DF-48D8-8489-4977D422A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B6983B-0F5F-4EE3-ACD5-54E0C2A2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F55E06-81BE-4D2D-92E9-97FE97CC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982DBE-91A5-46CA-89F4-4DFD1597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60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C826B2-8DFB-433E-8C08-4E6FB74C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A25E0B-0F79-4668-9665-E1347F191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5217828-A258-4403-B70F-6CC1D9E15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B8C6C26-2637-41E7-BD9B-D1A55DA43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A9D54A5-E8B2-4A23-8AB9-444890D1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56EA1FC-E793-4E81-9D36-E3732ECC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18D5EAB-6074-49B0-ABB2-6E074D8E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786314C-4848-4F0E-A185-BEA23F38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86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EE1A98-1CCC-42A5-8D1E-3C8D89E3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E887D69-5DFB-441E-826D-3EFEE9BD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6E56FE6-A17B-45FD-B201-EF664132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ADE723-0ADA-433D-B2B0-00FAD838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6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05446C9-BD11-4D93-ACAB-6D479D28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4506124-6416-4CDF-93BB-E8B211C9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588B16-7927-4014-A069-B1376090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795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3303A8-62C9-45AF-BC21-A43F2690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7FA885-8E89-483B-954A-21E7AAA6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05CC3A3-9CBC-4581-BED6-CC2E7FE25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716999-6D1A-472E-AF51-925C8DD3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AEEFB2E-5804-4919-B9F1-A3E1FC64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D269CCA-14B5-4B04-A37A-A62AEFE57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26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4B5AB8-1971-4BFE-8694-4749D922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1388F78-12E0-4871-8941-E3B88D6B5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18496E-04B0-41D3-A283-424EC02C1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7C17CE0-EB05-4DA5-B271-372A680C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AEA8C4C-7ABC-4284-92C6-A364F96A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6BADFE2-5FEE-44F2-88C2-314767DE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55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CC59B00-E1CE-41A0-9422-377791B85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65996E-F1D2-4521-92B8-35FEA20ED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6F99D8-A4ED-4F55-9C4E-4C2F622F6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074D-4417-45BB-BC7A-F9D57D8F7D10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D187E6-1058-46C9-9920-CF3837E75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9573D6-23A7-4D41-A8DB-AF658976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A258-5C68-4AD2-8B0A-55E7C83663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59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4EF99CF-685F-4A02-A971-98F81833B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447"/>
          <a:stretch/>
        </p:blipFill>
        <p:spPr>
          <a:xfrm>
            <a:off x="0" y="0"/>
            <a:ext cx="12259733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6B37F9-9F61-40A8-8BB1-D240B9C06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732" y="-81551"/>
            <a:ext cx="12259732" cy="1349904"/>
          </a:xfrm>
        </p:spPr>
        <p:txBody>
          <a:bodyPr>
            <a:normAutofit/>
          </a:bodyPr>
          <a:lstStyle/>
          <a:p>
            <a:pPr algn="r"/>
            <a:r>
              <a:rPr lang="fi-FI" sz="4400" b="1" dirty="0"/>
              <a:t>RAUTATIEKULJETUKSET PUOLUSTUSSUUNNITTELUN OSANA 1918–1940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03420CC-9303-447A-8701-60B290B16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999" y="1273704"/>
            <a:ext cx="7052734" cy="419629"/>
          </a:xfrm>
        </p:spPr>
        <p:txBody>
          <a:bodyPr>
            <a:normAutofit lnSpcReduction="10000"/>
          </a:bodyPr>
          <a:lstStyle/>
          <a:p>
            <a:pPr algn="l"/>
            <a:r>
              <a:rPr lang="fi-FI" dirty="0"/>
              <a:t>Kuljetusten kehittäminen, suunnittelu ja kouluttaminen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7657503-7E72-4F44-88FD-A876005E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610" y="5940176"/>
            <a:ext cx="533446" cy="85351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D230E833-5B00-4502-81BF-BA413F10C68D}"/>
              </a:ext>
            </a:extLst>
          </p:cNvPr>
          <p:cNvSpPr txBox="1"/>
          <p:nvPr/>
        </p:nvSpPr>
        <p:spPr>
          <a:xfrm>
            <a:off x="10644364" y="6485913"/>
            <a:ext cx="942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Kuvalähde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82E69BE-014A-483B-B2BB-F7E133C9FB0D}"/>
              </a:ext>
            </a:extLst>
          </p:cNvPr>
          <p:cNvSpPr txBox="1"/>
          <p:nvPr/>
        </p:nvSpPr>
        <p:spPr>
          <a:xfrm>
            <a:off x="5779364" y="6306429"/>
            <a:ext cx="485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0" i="0" dirty="0">
                <a:effectLst/>
                <a:latin typeface="-apple-system"/>
              </a:rPr>
              <a:t>Suojeluskuntalaisten ylim. juna sisällissodan päättymisen 20-v. juhlassa Helsingissä sotilaslaiturissa. Lotat hoitavat soppatykkiä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76496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FC5859-194A-4D4F-A5A3-D7A49AB2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1" y="331258"/>
            <a:ext cx="10515600" cy="1325563"/>
          </a:xfrm>
        </p:spPr>
        <p:txBody>
          <a:bodyPr/>
          <a:lstStyle/>
          <a:p>
            <a:r>
              <a:rPr lang="fi-FI" b="1" dirty="0"/>
              <a:t>1937 armeijakunnan talvisotaharjoitus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61231C-4D45-4509-92D6-02FE2EB6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1" y="1613428"/>
            <a:ext cx="6311053" cy="4837642"/>
          </a:xfrm>
        </p:spPr>
        <p:txBody>
          <a:bodyPr numCol="1">
            <a:normAutofit/>
          </a:bodyPr>
          <a:lstStyle/>
          <a:p>
            <a:r>
              <a:rPr lang="fi-FI" sz="2000" dirty="0"/>
              <a:t>Operatiivisen osaston huolto- ja kulkulaitostoimisto valvoi vuoden 1937 armeijakunnan talvisotaharjoituksen rautatiekuljetuksien kuormauksien ja purkamisia.</a:t>
            </a:r>
          </a:p>
          <a:p>
            <a:pPr lvl="1"/>
            <a:r>
              <a:rPr lang="fi-FI" sz="1800" dirty="0"/>
              <a:t>Niiden kokemuksista, kuten muistakin harjoituskokemuksista, kirjoitettiin kattava kertomus, joka jaettiin myöhemmin joukko-osastoille.</a:t>
            </a:r>
          </a:p>
          <a:p>
            <a:pPr lvl="1"/>
            <a:r>
              <a:rPr lang="fi-FI" sz="1800" dirty="0"/>
              <a:t>Harjoituksen sotilasjunien kuormaukseen ja purkamiseen liittyen saatiin samoja havaintoja kuin muissakin vastaavissa harjoituksissa.</a:t>
            </a:r>
          </a:p>
          <a:p>
            <a:r>
              <a:rPr lang="fi-FI" sz="2000" dirty="0"/>
              <a:t>Palaute tästä sotaharjoituksesta oli siis myös rautatiekuljetusten osalta hyvin yksityiskohtaista.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79B196C-8F45-44C1-BEC1-03A592A2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663" y="1656821"/>
            <a:ext cx="3399136" cy="280511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8668F4D-125A-429A-8F3C-7F1A31883005}"/>
              </a:ext>
            </a:extLst>
          </p:cNvPr>
          <p:cNvSpPr txBox="1"/>
          <p:nvPr/>
        </p:nvSpPr>
        <p:spPr>
          <a:xfrm>
            <a:off x="7604596" y="4461933"/>
            <a:ext cx="339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AK:n</a:t>
            </a:r>
            <a:r>
              <a:rPr lang="fi-FI" dirty="0"/>
              <a:t> talvisotaharjoituksen raportin kirjoittaja, kapteeni Martti Minkkinen</a:t>
            </a:r>
          </a:p>
        </p:txBody>
      </p:sp>
    </p:spTree>
    <p:extLst>
      <p:ext uri="{BB962C8B-B14F-4D97-AF65-F5344CB8AC3E}">
        <p14:creationId xmlns:p14="http://schemas.microsoft.com/office/powerpoint/2010/main" val="34558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0AD0E1-9A7D-48CA-8F6B-7C93BF99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Radankorjauskokeilu 1937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8082A4-64E8-423F-9F62-F5D6CF93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27594" cy="4826779"/>
          </a:xfrm>
        </p:spPr>
        <p:txBody>
          <a:bodyPr numCol="1">
            <a:normAutofit fontScale="85000" lnSpcReduction="20000"/>
          </a:bodyPr>
          <a:lstStyle/>
          <a:p>
            <a:r>
              <a:rPr lang="fi-FI" dirty="0"/>
              <a:t>Vuonna 1937 haluttiin kokeilla mitkä olisivat rautatiekuljetuksessa olevan joukon mahdollisuudet korjata itse rataan lentopommituksessa syntyneitä vaurioita.</a:t>
            </a:r>
          </a:p>
          <a:p>
            <a:r>
              <a:rPr lang="fi-FI" dirty="0"/>
              <a:t>Asian selvittämiseksi järjestettiin marraskuussa 1937 Jaakkiman aseman lähellä harjoitus</a:t>
            </a:r>
          </a:p>
          <a:p>
            <a:r>
              <a:rPr lang="fi-FI" dirty="0"/>
              <a:t>Näin syntynyttä vauriota korjaamaan asetettiin 20 kanta-aliupseerista koostunut työjoukko.</a:t>
            </a:r>
          </a:p>
          <a:p>
            <a:r>
              <a:rPr lang="fi-FI" dirty="0"/>
              <a:t>Muistiossa esitetään radankorjausharjoitusten toteuttamista kaikissa joukko-osastoissa, sotakouluissa ja kertausharjoitusten yhteydessä.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945F914-4F9C-4DFA-A99D-80506B47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471" y="1690688"/>
            <a:ext cx="3554027" cy="495561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B47D119-D087-4C07-B391-CCD7A07D8E91}"/>
              </a:ext>
            </a:extLst>
          </p:cNvPr>
          <p:cNvSpPr txBox="1"/>
          <p:nvPr/>
        </p:nvSpPr>
        <p:spPr>
          <a:xfrm>
            <a:off x="9833498" y="5722974"/>
            <a:ext cx="1913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Rataa korjataan </a:t>
            </a:r>
            <a:r>
              <a:rPr lang="fi-FI" dirty="0" err="1"/>
              <a:t>Sarjon</a:t>
            </a:r>
            <a:r>
              <a:rPr lang="fi-FI" dirty="0"/>
              <a:t> aseman luona 1941</a:t>
            </a:r>
          </a:p>
        </p:txBody>
      </p:sp>
    </p:spTree>
    <p:extLst>
      <p:ext uri="{BB962C8B-B14F-4D97-AF65-F5344CB8AC3E}">
        <p14:creationId xmlns:p14="http://schemas.microsoft.com/office/powerpoint/2010/main" val="82005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8C8D221-08B5-44E7-B269-01C8E301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1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20AD0E1-9A7D-48CA-8F6B-7C93BF99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8381"/>
            <a:ext cx="10515600" cy="1325563"/>
          </a:xfrm>
        </p:spPr>
        <p:txBody>
          <a:bodyPr/>
          <a:lstStyle/>
          <a:p>
            <a:r>
              <a:rPr lang="fi-FI" b="1" dirty="0"/>
              <a:t>Joukkojenkuormausharjoitukset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8082A4-64E8-423F-9F62-F5D6CF93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5994"/>
            <a:ext cx="10515600" cy="2633873"/>
          </a:xfrm>
        </p:spPr>
        <p:txBody>
          <a:bodyPr numCol="2">
            <a:normAutofit/>
          </a:bodyPr>
          <a:lstStyle/>
          <a:p>
            <a:r>
              <a:rPr lang="fi-FI" sz="2000" dirty="0"/>
              <a:t>Vuonna 1923 järjestettiin sotaharjoituksen yhteydessä joukko-osastojen paluukuljetuksia rautateitse Kaipiaisten asemalta. </a:t>
            </a:r>
          </a:p>
          <a:p>
            <a:r>
              <a:rPr lang="fi-FI" sz="2000" dirty="0"/>
              <a:t>Vuonna 1925 päädyttiin muuttamaan koekuormausten toteutusta.</a:t>
            </a:r>
          </a:p>
          <a:p>
            <a:r>
              <a:rPr lang="fi-FI" sz="2000" dirty="0"/>
              <a:t>Koekuormauksia järjestettiin ainakin vuosina 1926, 1927, 1929–1931, 1934 ja 1935.</a:t>
            </a:r>
          </a:p>
          <a:p>
            <a:r>
              <a:rPr lang="fi-FI" sz="2000" dirty="0"/>
              <a:t>Vuoden 1931 alusta alettiin suuremmista harjoituksista käyttää uuden ohjesäännön mukaista nimeä joukkojenkuormausharjoitus.</a:t>
            </a:r>
          </a:p>
          <a:p>
            <a:r>
              <a:rPr lang="fi-FI" sz="2000" dirty="0"/>
              <a:t>Keskeistä 1920-luvun lopun koekuormauksille oli toiminnan jatkuva kehittäminen ja joukko-osastoille ja rautatievirkamiehille annettu tarkka palaute toiminnasta.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CFAF2A1-95E9-4FBA-81EB-86F487459969}"/>
              </a:ext>
            </a:extLst>
          </p:cNvPr>
          <p:cNvSpPr txBox="1"/>
          <p:nvPr/>
        </p:nvSpPr>
        <p:spPr>
          <a:xfrm>
            <a:off x="838200" y="6065822"/>
            <a:ext cx="4805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Sotilasjunaa kuormataan </a:t>
            </a:r>
            <a:r>
              <a:rPr lang="fi-FI" sz="14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Kaukjärvellä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1920-luvulla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38534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0755EB-2ABD-43DB-9375-63C525BC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Ohjesääntöjen ja oppaiden laatiminen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92692A-E49F-4C79-9377-B602B0B6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548021" cy="4789023"/>
          </a:xfrm>
        </p:spPr>
        <p:txBody>
          <a:bodyPr numCol="1">
            <a:normAutofit/>
          </a:bodyPr>
          <a:lstStyle/>
          <a:p>
            <a:r>
              <a:rPr lang="fi-FI" sz="1600" dirty="0"/>
              <a:t>Kuljetusalan ohjesäännöt olivat monelta osin vanhentuneita ennen talvisotaa.</a:t>
            </a:r>
          </a:p>
          <a:p>
            <a:r>
              <a:rPr lang="fi-FI" sz="1600" dirty="0"/>
              <a:t>Varsin pian itsenäistymisen jälkeen aloitettiin Suomessakin ohjesääntötuotanto.</a:t>
            </a:r>
          </a:p>
          <a:p>
            <a:r>
              <a:rPr lang="fi-FI" sz="1600" dirty="0"/>
              <a:t>Etappipalvelusohjesääntö vuodelta 1920.</a:t>
            </a:r>
          </a:p>
          <a:p>
            <a:r>
              <a:rPr lang="fi-FI" sz="1600" dirty="0"/>
              <a:t>Korvattiin uudella jo kahden vuoden kuluttua (Etappipalvelusohjesääntö (Et. O.) 1922)</a:t>
            </a:r>
          </a:p>
          <a:p>
            <a:r>
              <a:rPr lang="fi-FI" sz="1600" dirty="0"/>
              <a:t>Ohjesääntö sotaväen ja sotaväentavaran kuljetuksille rautateitse.</a:t>
            </a:r>
          </a:p>
          <a:p>
            <a:r>
              <a:rPr lang="fi-FI" sz="1600" dirty="0"/>
              <a:t>Lisämääräyksiä ohjesääntöön sotaväen ja sotaväentavaran kuljetuksille rautateitse.</a:t>
            </a:r>
          </a:p>
          <a:p>
            <a:r>
              <a:rPr lang="fi-FI" sz="1600" dirty="0"/>
              <a:t>Sotilaskuljetusohjesäännön 1. osa (rautatiekuljetukset) 1930</a:t>
            </a:r>
          </a:p>
          <a:p>
            <a:r>
              <a:rPr lang="fi-FI" sz="1600" dirty="0"/>
              <a:t>1932 Sotilaskuljetusohjesääntö: Erikoismääräyksiä sodanaikaa varten</a:t>
            </a:r>
          </a:p>
          <a:p>
            <a:r>
              <a:rPr lang="fi-FI" sz="1600" dirty="0"/>
              <a:t>Korvasivat Ohjesäännön sotaväen ja sotaväentavaran kuljetuksille rautateitse 1922.</a:t>
            </a:r>
          </a:p>
          <a:p>
            <a:r>
              <a:rPr lang="fi-FI" sz="1600" dirty="0"/>
              <a:t>1935 ilmestyi kuljetuksenjohtajan käsikirja 1935.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477A468-ED8F-4CF9-A856-C9C4CFCC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853" y="1825624"/>
            <a:ext cx="3192682" cy="47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1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A21119F-2520-4BF5-B432-467D505CC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738"/>
            <a:ext cx="12192000" cy="71354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7137774-79CD-4369-8124-9356E069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53552"/>
            <a:ext cx="11814387" cy="1325563"/>
          </a:xfrm>
        </p:spPr>
        <p:txBody>
          <a:bodyPr/>
          <a:lstStyle/>
          <a:p>
            <a:r>
              <a:rPr lang="fi-FI" b="1" cap="all" dirty="0"/>
              <a:t>Rataverkon rakentaminen ennen vuotta 1939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FDA9FB5-91EB-4108-B004-EA6C4D625CD5}"/>
              </a:ext>
            </a:extLst>
          </p:cNvPr>
          <p:cNvSpPr txBox="1"/>
          <p:nvPr/>
        </p:nvSpPr>
        <p:spPr>
          <a:xfrm>
            <a:off x="9496213" y="6488668"/>
            <a:ext cx="26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Ratajätkät kirjan kuvitusta</a:t>
            </a:r>
          </a:p>
        </p:txBody>
      </p:sp>
    </p:spTree>
    <p:extLst>
      <p:ext uri="{BB962C8B-B14F-4D97-AF65-F5344CB8AC3E}">
        <p14:creationId xmlns:p14="http://schemas.microsoft.com/office/powerpoint/2010/main" val="320827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5D4AE7-CDE7-404A-AE9B-0E026E36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RAUTATEIDEN KEHITYS SUOMESSA 1930-LUVUN LOPPUUN MENNESSÄ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C4BA83-BECF-4379-A456-3948F863B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92700" cy="4667251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Kun Suomi itsenäistyi vuonna 1917, oli rautatieliikennettä harjoitettu jo yli 50 vuotta</a:t>
            </a:r>
          </a:p>
          <a:p>
            <a:r>
              <a:rPr lang="fi-FI" dirty="0"/>
              <a:t>Valtionrautateillä oli lähes koko maan kattava kuljetusverkosto, joka oli pitkän matkan kuljetuksissa käytännössä monopoliasemassa</a:t>
            </a:r>
          </a:p>
          <a:p>
            <a:r>
              <a:rPr lang="fi-FI" dirty="0"/>
              <a:t>Kulkulaitostoimistossa rautatiekuljetuksia suunnittelevilla upseereilla oli käytettävissään koko maan kattava, toimiva ja hyvin ylläpidetty rautatiekuljetusjärjestelmä</a:t>
            </a:r>
          </a:p>
          <a:p>
            <a:r>
              <a:rPr lang="fi-FI" dirty="0"/>
              <a:t>Tutkimuksessa rautateitä Suomessa tarkasteltiin jaettuna rataverkkoon ja liikennöintiin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10F9771-C8FF-4A27-B86F-0C1BCED7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4"/>
            <a:ext cx="5709568" cy="394017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C208E75-5EBB-47D6-99AB-6BA715E609D3}"/>
              </a:ext>
            </a:extLst>
          </p:cNvPr>
          <p:cNvSpPr txBox="1"/>
          <p:nvPr/>
        </p:nvSpPr>
        <p:spPr>
          <a:xfrm>
            <a:off x="6096000" y="5900736"/>
            <a:ext cx="458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Halkopolttoinen henkilöliikenneveturi Hv3 995</a:t>
            </a:r>
          </a:p>
        </p:txBody>
      </p:sp>
    </p:spTree>
    <p:extLst>
      <p:ext uri="{BB962C8B-B14F-4D97-AF65-F5344CB8AC3E}">
        <p14:creationId xmlns:p14="http://schemas.microsoft.com/office/powerpoint/2010/main" val="1797274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25DB6D-F64F-44DF-AC83-E03B1133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0"/>
            <a:ext cx="4762500" cy="1504950"/>
          </a:xfrm>
        </p:spPr>
        <p:txBody>
          <a:bodyPr>
            <a:normAutofit/>
          </a:bodyPr>
          <a:lstStyle/>
          <a:p>
            <a:r>
              <a:rPr lang="fi-FI" sz="3600" b="1" dirty="0"/>
              <a:t>Suomen rataverkko vuonna 1917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7915C30-C0DB-4E6F-8D30-CD760CE15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0" y="0"/>
            <a:ext cx="7440668" cy="6873308"/>
          </a:xfr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1D2957D-3B7B-4D79-9AE5-E00C5B067E27}"/>
              </a:ext>
            </a:extLst>
          </p:cNvPr>
          <p:cNvSpPr txBox="1"/>
          <p:nvPr/>
        </p:nvSpPr>
        <p:spPr>
          <a:xfrm>
            <a:off x="0" y="1240896"/>
            <a:ext cx="46863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Kuvassa on esitetty Suomen rataverkko vuonna 1917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Tällöin rataverkosta oli rakennettu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Pohjois-eteläsuuntaiset Pohjanmaan, Savon ja Karjalan radat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Vuonna 1886 rataverkko saavutti pohjoisessa Oulun ja vuonna 1934 Kemijärven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Idempänä Kajaani tuli rataverkon piiriin vuonna 1904 ja Joensuu vuonna 1894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poikittaisyhteyksistä Riihimäki-Viipuri ja Haapamäki–Pieksämäki–Elisenvaara radat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Suomen itsenäistyttyä rakennustöitä jatkettiin, ja rataverkon laajuus saavutti huippunsa vuonna 1939, jolloin sen kokonaispituus oli jo 5323 kilometriä.</a:t>
            </a:r>
          </a:p>
        </p:txBody>
      </p:sp>
    </p:spTree>
    <p:extLst>
      <p:ext uri="{BB962C8B-B14F-4D97-AF65-F5344CB8AC3E}">
        <p14:creationId xmlns:p14="http://schemas.microsoft.com/office/powerpoint/2010/main" val="291967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B6AC65-9C93-45D7-990B-CD7DC94A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3" y="365125"/>
            <a:ext cx="11953872" cy="1325563"/>
          </a:xfrm>
        </p:spPr>
        <p:txBody>
          <a:bodyPr>
            <a:normAutofit/>
          </a:bodyPr>
          <a:lstStyle/>
          <a:p>
            <a:r>
              <a:rPr lang="fi-FI" sz="3200" b="1" dirty="0"/>
              <a:t>”Yleisesikunnan nykyinen rautatierakennusohjelma”, helmikuu 1925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FBF95D-169F-4004-A7DF-4571E9CE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3" y="1514029"/>
            <a:ext cx="5486397" cy="5143946"/>
          </a:xfrm>
        </p:spPr>
        <p:txBody>
          <a:bodyPr numCol="1">
            <a:normAutofit lnSpcReduction="10000"/>
          </a:bodyPr>
          <a:lstStyle/>
          <a:p>
            <a:r>
              <a:rPr lang="fi-FI" sz="1600" dirty="0"/>
              <a:t>Yleisesikunta lähetti helmikuussa 1925 rautatiehallituksen pääjohtajalle tiedoksi laatimansa rautatierakennusohjelman</a:t>
            </a:r>
          </a:p>
          <a:p>
            <a:r>
              <a:rPr lang="fi-FI" sz="1600" dirty="0"/>
              <a:t>Tuolloin oli meneillään murrosvaihe puolustussuunnitelmissa </a:t>
            </a:r>
          </a:p>
          <a:p>
            <a:r>
              <a:rPr lang="fi-FI" sz="1600" dirty="0"/>
              <a:t>Muistiossa käytiin perusteellisesti läpi rautateiden merkitys Suomen puolustamiselle, jopa teknisten yksityiskohtien tarkkuudella</a:t>
            </a:r>
          </a:p>
          <a:p>
            <a:r>
              <a:rPr lang="fi-FI" sz="1600" dirty="0"/>
              <a:t>Kaikesta päätellen rautateillä katsottiin olevan erityinen merkitys maanpuolustukselle – olihan rautateiden suunnittelu kuitenkin kokonaisuudessaan toisen viraston vastuulla</a:t>
            </a:r>
          </a:p>
          <a:p>
            <a:r>
              <a:rPr lang="fi-FI" sz="1600" dirty="0"/>
              <a:t>Sisälsi perusteellista pohdintaa rautateiden merkityksestä sodankäynnille</a:t>
            </a:r>
            <a:endParaRPr lang="fi-FI" sz="1400" dirty="0"/>
          </a:p>
          <a:p>
            <a:r>
              <a:rPr lang="fi-FI" sz="1600" dirty="0"/>
              <a:t>Toteutuneita rataosia olivat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400" dirty="0"/>
              <a:t>Viipuri–</a:t>
            </a:r>
            <a:r>
              <a:rPr lang="fi-FI" sz="1400" dirty="0" err="1"/>
              <a:t>Pölläkkälä</a:t>
            </a:r>
            <a:r>
              <a:rPr lang="fi-FI" sz="1400" dirty="0"/>
              <a:t> Valkjärvelle saakka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400" dirty="0"/>
              <a:t>Simola– Enso–</a:t>
            </a:r>
            <a:r>
              <a:rPr lang="fi-FI" sz="1400" dirty="0" err="1"/>
              <a:t>Hiitola</a:t>
            </a:r>
            <a:r>
              <a:rPr lang="fi-FI" sz="1400" dirty="0"/>
              <a:t> vuonna 1937 (tosin vain Vuoksenniskan kautta </a:t>
            </a:r>
            <a:r>
              <a:rPr lang="fi-FI" sz="1400" dirty="0" err="1"/>
              <a:t>Antreaan</a:t>
            </a:r>
            <a:r>
              <a:rPr lang="fi-FI" sz="14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400" dirty="0"/>
              <a:t>Varkaus–Joensuu vuonna 1940 (kulki Viinijärven kautta, otettiin epäviralliseen käyttöön juuri ennen talvisotaa syksyllä 1939)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400" dirty="0"/>
              <a:t>Leppäsyrjä–</a:t>
            </a:r>
            <a:r>
              <a:rPr lang="fi-FI" sz="1400" dirty="0" err="1"/>
              <a:t>Syskyjärvi</a:t>
            </a:r>
            <a:r>
              <a:rPr lang="fi-FI" sz="1400" dirty="0"/>
              <a:t>–</a:t>
            </a:r>
            <a:r>
              <a:rPr lang="fi-FI" sz="1400" dirty="0" err="1"/>
              <a:t>Koirinoja</a:t>
            </a:r>
            <a:r>
              <a:rPr lang="fi-FI" sz="1400" dirty="0"/>
              <a:t> (toteutui </a:t>
            </a:r>
            <a:r>
              <a:rPr lang="fi-FI" sz="1400" dirty="0" err="1"/>
              <a:t>Läskelästä</a:t>
            </a:r>
            <a:r>
              <a:rPr lang="fi-FI" sz="1400" dirty="0"/>
              <a:t> </a:t>
            </a:r>
            <a:r>
              <a:rPr lang="fi-FI" sz="1400" dirty="0" err="1"/>
              <a:t>Uuksuun</a:t>
            </a:r>
            <a:r>
              <a:rPr lang="fi-FI" sz="1400" dirty="0"/>
              <a:t>) vuonna 1933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B0B96D5-88EB-4441-B0F3-B0F9DBE47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8" t="49007" r="3068" b="6374"/>
          <a:stretch/>
        </p:blipFill>
        <p:spPr>
          <a:xfrm>
            <a:off x="6172203" y="1514029"/>
            <a:ext cx="5991222" cy="5343971"/>
          </a:xfrm>
          <a:prstGeom prst="rect">
            <a:avLst/>
          </a:prstGeom>
        </p:spPr>
      </p:pic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87036483-86FA-49A3-A513-A2EBD29F6E50}"/>
              </a:ext>
            </a:extLst>
          </p:cNvPr>
          <p:cNvSpPr/>
          <p:nvPr/>
        </p:nvSpPr>
        <p:spPr>
          <a:xfrm>
            <a:off x="9566275" y="5543550"/>
            <a:ext cx="717550" cy="203200"/>
          </a:xfrm>
          <a:custGeom>
            <a:avLst/>
            <a:gdLst>
              <a:gd name="connsiteX0" fmla="*/ 0 w 717550"/>
              <a:gd name="connsiteY0" fmla="*/ 98425 h 203200"/>
              <a:gd name="connsiteX1" fmla="*/ 31750 w 717550"/>
              <a:gd name="connsiteY1" fmla="*/ 95250 h 203200"/>
              <a:gd name="connsiteX2" fmla="*/ 88900 w 717550"/>
              <a:gd name="connsiteY2" fmla="*/ 92075 h 203200"/>
              <a:gd name="connsiteX3" fmla="*/ 114300 w 717550"/>
              <a:gd name="connsiteY3" fmla="*/ 85725 h 203200"/>
              <a:gd name="connsiteX4" fmla="*/ 127000 w 717550"/>
              <a:gd name="connsiteY4" fmla="*/ 82550 h 203200"/>
              <a:gd name="connsiteX5" fmla="*/ 168275 w 717550"/>
              <a:gd name="connsiteY5" fmla="*/ 66675 h 203200"/>
              <a:gd name="connsiteX6" fmla="*/ 180975 w 717550"/>
              <a:gd name="connsiteY6" fmla="*/ 63500 h 203200"/>
              <a:gd name="connsiteX7" fmla="*/ 244475 w 717550"/>
              <a:gd name="connsiteY7" fmla="*/ 44450 h 203200"/>
              <a:gd name="connsiteX8" fmla="*/ 254000 w 717550"/>
              <a:gd name="connsiteY8" fmla="*/ 41275 h 203200"/>
              <a:gd name="connsiteX9" fmla="*/ 317500 w 717550"/>
              <a:gd name="connsiteY9" fmla="*/ 25400 h 203200"/>
              <a:gd name="connsiteX10" fmla="*/ 327025 w 717550"/>
              <a:gd name="connsiteY10" fmla="*/ 19050 h 203200"/>
              <a:gd name="connsiteX11" fmla="*/ 371475 w 717550"/>
              <a:gd name="connsiteY11" fmla="*/ 9525 h 203200"/>
              <a:gd name="connsiteX12" fmla="*/ 425450 w 717550"/>
              <a:gd name="connsiteY12" fmla="*/ 0 h 203200"/>
              <a:gd name="connsiteX13" fmla="*/ 444500 w 717550"/>
              <a:gd name="connsiteY13" fmla="*/ 22225 h 203200"/>
              <a:gd name="connsiteX14" fmla="*/ 457200 w 717550"/>
              <a:gd name="connsiteY14" fmla="*/ 41275 h 203200"/>
              <a:gd name="connsiteX15" fmla="*/ 469900 w 717550"/>
              <a:gd name="connsiteY15" fmla="*/ 57150 h 203200"/>
              <a:gd name="connsiteX16" fmla="*/ 485775 w 717550"/>
              <a:gd name="connsiteY16" fmla="*/ 76200 h 203200"/>
              <a:gd name="connsiteX17" fmla="*/ 504825 w 717550"/>
              <a:gd name="connsiteY17" fmla="*/ 85725 h 203200"/>
              <a:gd name="connsiteX18" fmla="*/ 514350 w 717550"/>
              <a:gd name="connsiteY18" fmla="*/ 98425 h 203200"/>
              <a:gd name="connsiteX19" fmla="*/ 527050 w 717550"/>
              <a:gd name="connsiteY19" fmla="*/ 104775 h 203200"/>
              <a:gd name="connsiteX20" fmla="*/ 539750 w 717550"/>
              <a:gd name="connsiteY20" fmla="*/ 114300 h 203200"/>
              <a:gd name="connsiteX21" fmla="*/ 584200 w 717550"/>
              <a:gd name="connsiteY21" fmla="*/ 130175 h 203200"/>
              <a:gd name="connsiteX22" fmla="*/ 631825 w 717550"/>
              <a:gd name="connsiteY22" fmla="*/ 152400 h 203200"/>
              <a:gd name="connsiteX23" fmla="*/ 654050 w 717550"/>
              <a:gd name="connsiteY23" fmla="*/ 161925 h 203200"/>
              <a:gd name="connsiteX24" fmla="*/ 701675 w 717550"/>
              <a:gd name="connsiteY24" fmla="*/ 190500 h 203200"/>
              <a:gd name="connsiteX25" fmla="*/ 717550 w 717550"/>
              <a:gd name="connsiteY25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7550" h="203200">
                <a:moveTo>
                  <a:pt x="0" y="98425"/>
                </a:moveTo>
                <a:cubicBezTo>
                  <a:pt x="10583" y="97367"/>
                  <a:pt x="21141" y="96008"/>
                  <a:pt x="31750" y="95250"/>
                </a:cubicBezTo>
                <a:cubicBezTo>
                  <a:pt x="50781" y="93891"/>
                  <a:pt x="69946" y="94262"/>
                  <a:pt x="88900" y="92075"/>
                </a:cubicBezTo>
                <a:cubicBezTo>
                  <a:pt x="97570" y="91075"/>
                  <a:pt x="105833" y="87842"/>
                  <a:pt x="114300" y="85725"/>
                </a:cubicBezTo>
                <a:cubicBezTo>
                  <a:pt x="118533" y="84667"/>
                  <a:pt x="122948" y="84171"/>
                  <a:pt x="127000" y="82550"/>
                </a:cubicBezTo>
                <a:cubicBezTo>
                  <a:pt x="132994" y="80152"/>
                  <a:pt x="156411" y="70065"/>
                  <a:pt x="168275" y="66675"/>
                </a:cubicBezTo>
                <a:cubicBezTo>
                  <a:pt x="172471" y="65476"/>
                  <a:pt x="176786" y="64722"/>
                  <a:pt x="180975" y="63500"/>
                </a:cubicBezTo>
                <a:lnTo>
                  <a:pt x="244475" y="44450"/>
                </a:lnTo>
                <a:cubicBezTo>
                  <a:pt x="247677" y="43476"/>
                  <a:pt x="250753" y="42087"/>
                  <a:pt x="254000" y="41275"/>
                </a:cubicBezTo>
                <a:cubicBezTo>
                  <a:pt x="343677" y="18856"/>
                  <a:pt x="212165" y="54128"/>
                  <a:pt x="317500" y="25400"/>
                </a:cubicBezTo>
                <a:cubicBezTo>
                  <a:pt x="320675" y="23283"/>
                  <a:pt x="323482" y="20467"/>
                  <a:pt x="327025" y="19050"/>
                </a:cubicBezTo>
                <a:cubicBezTo>
                  <a:pt x="348415" y="10494"/>
                  <a:pt x="349422" y="13936"/>
                  <a:pt x="371475" y="9525"/>
                </a:cubicBezTo>
                <a:cubicBezTo>
                  <a:pt x="425690" y="-1318"/>
                  <a:pt x="366769" y="6520"/>
                  <a:pt x="425450" y="0"/>
                </a:cubicBezTo>
                <a:cubicBezTo>
                  <a:pt x="431800" y="7408"/>
                  <a:pt x="438551" y="14491"/>
                  <a:pt x="444500" y="22225"/>
                </a:cubicBezTo>
                <a:cubicBezTo>
                  <a:pt x="449153" y="28274"/>
                  <a:pt x="452432" y="35316"/>
                  <a:pt x="457200" y="41275"/>
                </a:cubicBezTo>
                <a:cubicBezTo>
                  <a:pt x="461433" y="46567"/>
                  <a:pt x="465834" y="51729"/>
                  <a:pt x="469900" y="57150"/>
                </a:cubicBezTo>
                <a:cubicBezTo>
                  <a:pt x="475757" y="64959"/>
                  <a:pt x="477063" y="70392"/>
                  <a:pt x="485775" y="76200"/>
                </a:cubicBezTo>
                <a:cubicBezTo>
                  <a:pt x="491682" y="80138"/>
                  <a:pt x="498475" y="82550"/>
                  <a:pt x="504825" y="85725"/>
                </a:cubicBezTo>
                <a:cubicBezTo>
                  <a:pt x="508000" y="89958"/>
                  <a:pt x="510332" y="94981"/>
                  <a:pt x="514350" y="98425"/>
                </a:cubicBezTo>
                <a:cubicBezTo>
                  <a:pt x="517944" y="101505"/>
                  <a:pt x="523036" y="102267"/>
                  <a:pt x="527050" y="104775"/>
                </a:cubicBezTo>
                <a:cubicBezTo>
                  <a:pt x="531537" y="107580"/>
                  <a:pt x="535017" y="111933"/>
                  <a:pt x="539750" y="114300"/>
                </a:cubicBezTo>
                <a:cubicBezTo>
                  <a:pt x="565765" y="127307"/>
                  <a:pt x="560756" y="120128"/>
                  <a:pt x="584200" y="130175"/>
                </a:cubicBezTo>
                <a:cubicBezTo>
                  <a:pt x="600302" y="137076"/>
                  <a:pt x="615877" y="145151"/>
                  <a:pt x="631825" y="152400"/>
                </a:cubicBezTo>
                <a:cubicBezTo>
                  <a:pt x="639163" y="155735"/>
                  <a:pt x="647139" y="157778"/>
                  <a:pt x="654050" y="161925"/>
                </a:cubicBezTo>
                <a:cubicBezTo>
                  <a:pt x="669925" y="171450"/>
                  <a:pt x="687219" y="178935"/>
                  <a:pt x="701675" y="190500"/>
                </a:cubicBezTo>
                <a:lnTo>
                  <a:pt x="717550" y="20320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6CE5B90C-495B-4F42-A908-21871A387958}"/>
              </a:ext>
            </a:extLst>
          </p:cNvPr>
          <p:cNvSpPr/>
          <p:nvPr/>
        </p:nvSpPr>
        <p:spPr>
          <a:xfrm>
            <a:off x="8963025" y="4864100"/>
            <a:ext cx="695742" cy="422275"/>
          </a:xfrm>
          <a:custGeom>
            <a:avLst/>
            <a:gdLst>
              <a:gd name="connsiteX0" fmla="*/ 3175 w 695742"/>
              <a:gd name="connsiteY0" fmla="*/ 422275 h 422275"/>
              <a:gd name="connsiteX1" fmla="*/ 0 w 695742"/>
              <a:gd name="connsiteY1" fmla="*/ 377825 h 422275"/>
              <a:gd name="connsiteX2" fmla="*/ 9525 w 695742"/>
              <a:gd name="connsiteY2" fmla="*/ 339725 h 422275"/>
              <a:gd name="connsiteX3" fmla="*/ 19050 w 695742"/>
              <a:gd name="connsiteY3" fmla="*/ 307975 h 422275"/>
              <a:gd name="connsiteX4" fmla="*/ 25400 w 695742"/>
              <a:gd name="connsiteY4" fmla="*/ 260350 h 422275"/>
              <a:gd name="connsiteX5" fmla="*/ 28575 w 695742"/>
              <a:gd name="connsiteY5" fmla="*/ 219075 h 422275"/>
              <a:gd name="connsiteX6" fmla="*/ 133350 w 695742"/>
              <a:gd name="connsiteY6" fmla="*/ 203200 h 422275"/>
              <a:gd name="connsiteX7" fmla="*/ 146050 w 695742"/>
              <a:gd name="connsiteY7" fmla="*/ 193675 h 422275"/>
              <a:gd name="connsiteX8" fmla="*/ 171450 w 695742"/>
              <a:gd name="connsiteY8" fmla="*/ 177800 h 422275"/>
              <a:gd name="connsiteX9" fmla="*/ 190500 w 695742"/>
              <a:gd name="connsiteY9" fmla="*/ 158750 h 422275"/>
              <a:gd name="connsiteX10" fmla="*/ 238125 w 695742"/>
              <a:gd name="connsiteY10" fmla="*/ 120650 h 422275"/>
              <a:gd name="connsiteX11" fmla="*/ 254000 w 695742"/>
              <a:gd name="connsiteY11" fmla="*/ 104775 h 422275"/>
              <a:gd name="connsiteX12" fmla="*/ 301625 w 695742"/>
              <a:gd name="connsiteY12" fmla="*/ 63500 h 422275"/>
              <a:gd name="connsiteX13" fmla="*/ 314325 w 695742"/>
              <a:gd name="connsiteY13" fmla="*/ 50800 h 422275"/>
              <a:gd name="connsiteX14" fmla="*/ 323850 w 695742"/>
              <a:gd name="connsiteY14" fmla="*/ 38100 h 422275"/>
              <a:gd name="connsiteX15" fmla="*/ 346075 w 695742"/>
              <a:gd name="connsiteY15" fmla="*/ 25400 h 422275"/>
              <a:gd name="connsiteX16" fmla="*/ 361950 w 695742"/>
              <a:gd name="connsiteY16" fmla="*/ 15875 h 422275"/>
              <a:gd name="connsiteX17" fmla="*/ 377825 w 695742"/>
              <a:gd name="connsiteY17" fmla="*/ 3175 h 422275"/>
              <a:gd name="connsiteX18" fmla="*/ 396875 w 695742"/>
              <a:gd name="connsiteY18" fmla="*/ 0 h 422275"/>
              <a:gd name="connsiteX19" fmla="*/ 431800 w 695742"/>
              <a:gd name="connsiteY19" fmla="*/ 31750 h 422275"/>
              <a:gd name="connsiteX20" fmla="*/ 450850 w 695742"/>
              <a:gd name="connsiteY20" fmla="*/ 60325 h 422275"/>
              <a:gd name="connsiteX21" fmla="*/ 463550 w 695742"/>
              <a:gd name="connsiteY21" fmla="*/ 73025 h 422275"/>
              <a:gd name="connsiteX22" fmla="*/ 511175 w 695742"/>
              <a:gd name="connsiteY22" fmla="*/ 104775 h 422275"/>
              <a:gd name="connsiteX23" fmla="*/ 539750 w 695742"/>
              <a:gd name="connsiteY23" fmla="*/ 123825 h 422275"/>
              <a:gd name="connsiteX24" fmla="*/ 546100 w 695742"/>
              <a:gd name="connsiteY24" fmla="*/ 133350 h 422275"/>
              <a:gd name="connsiteX25" fmla="*/ 555625 w 695742"/>
              <a:gd name="connsiteY25" fmla="*/ 146050 h 422275"/>
              <a:gd name="connsiteX26" fmla="*/ 558800 w 695742"/>
              <a:gd name="connsiteY26" fmla="*/ 161925 h 422275"/>
              <a:gd name="connsiteX27" fmla="*/ 571500 w 695742"/>
              <a:gd name="connsiteY27" fmla="*/ 180975 h 422275"/>
              <a:gd name="connsiteX28" fmla="*/ 581025 w 695742"/>
              <a:gd name="connsiteY28" fmla="*/ 196850 h 422275"/>
              <a:gd name="connsiteX29" fmla="*/ 600075 w 695742"/>
              <a:gd name="connsiteY29" fmla="*/ 231775 h 422275"/>
              <a:gd name="connsiteX30" fmla="*/ 669925 w 695742"/>
              <a:gd name="connsiteY30" fmla="*/ 263525 h 422275"/>
              <a:gd name="connsiteX31" fmla="*/ 688975 w 695742"/>
              <a:gd name="connsiteY31" fmla="*/ 282575 h 422275"/>
              <a:gd name="connsiteX32" fmla="*/ 692150 w 695742"/>
              <a:gd name="connsiteY32" fmla="*/ 311150 h 422275"/>
              <a:gd name="connsiteX33" fmla="*/ 685800 w 695742"/>
              <a:gd name="connsiteY33" fmla="*/ 3079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95742" h="422275">
                <a:moveTo>
                  <a:pt x="3175" y="422275"/>
                </a:moveTo>
                <a:cubicBezTo>
                  <a:pt x="2117" y="407458"/>
                  <a:pt x="0" y="392679"/>
                  <a:pt x="0" y="377825"/>
                </a:cubicBezTo>
                <a:cubicBezTo>
                  <a:pt x="0" y="363104"/>
                  <a:pt x="5585" y="353516"/>
                  <a:pt x="9525" y="339725"/>
                </a:cubicBezTo>
                <a:cubicBezTo>
                  <a:pt x="16794" y="314282"/>
                  <a:pt x="13439" y="324809"/>
                  <a:pt x="19050" y="307975"/>
                </a:cubicBezTo>
                <a:cubicBezTo>
                  <a:pt x="20861" y="295297"/>
                  <a:pt x="24228" y="272660"/>
                  <a:pt x="25400" y="260350"/>
                </a:cubicBezTo>
                <a:cubicBezTo>
                  <a:pt x="26708" y="246613"/>
                  <a:pt x="16380" y="225531"/>
                  <a:pt x="28575" y="219075"/>
                </a:cubicBezTo>
                <a:cubicBezTo>
                  <a:pt x="59794" y="202548"/>
                  <a:pt x="98425" y="208492"/>
                  <a:pt x="133350" y="203200"/>
                </a:cubicBezTo>
                <a:cubicBezTo>
                  <a:pt x="137583" y="200025"/>
                  <a:pt x="141647" y="196610"/>
                  <a:pt x="146050" y="193675"/>
                </a:cubicBezTo>
                <a:cubicBezTo>
                  <a:pt x="154357" y="188137"/>
                  <a:pt x="164390" y="184860"/>
                  <a:pt x="171450" y="177800"/>
                </a:cubicBezTo>
                <a:cubicBezTo>
                  <a:pt x="177800" y="171450"/>
                  <a:pt x="183028" y="163731"/>
                  <a:pt x="190500" y="158750"/>
                </a:cubicBezTo>
                <a:cubicBezTo>
                  <a:pt x="209045" y="146387"/>
                  <a:pt x="217609" y="141166"/>
                  <a:pt x="238125" y="120650"/>
                </a:cubicBezTo>
                <a:cubicBezTo>
                  <a:pt x="243417" y="115358"/>
                  <a:pt x="248438" y="109781"/>
                  <a:pt x="254000" y="104775"/>
                </a:cubicBezTo>
                <a:cubicBezTo>
                  <a:pt x="269615" y="90722"/>
                  <a:pt x="286771" y="78354"/>
                  <a:pt x="301625" y="63500"/>
                </a:cubicBezTo>
                <a:cubicBezTo>
                  <a:pt x="305858" y="59267"/>
                  <a:pt x="310383" y="55306"/>
                  <a:pt x="314325" y="50800"/>
                </a:cubicBezTo>
                <a:cubicBezTo>
                  <a:pt x="317810" y="46818"/>
                  <a:pt x="320108" y="41842"/>
                  <a:pt x="323850" y="38100"/>
                </a:cubicBezTo>
                <a:cubicBezTo>
                  <a:pt x="328840" y="33110"/>
                  <a:pt x="340472" y="28513"/>
                  <a:pt x="346075" y="25400"/>
                </a:cubicBezTo>
                <a:cubicBezTo>
                  <a:pt x="351470" y="22403"/>
                  <a:pt x="356894" y="19414"/>
                  <a:pt x="361950" y="15875"/>
                </a:cubicBezTo>
                <a:cubicBezTo>
                  <a:pt x="367502" y="11989"/>
                  <a:pt x="371656" y="5979"/>
                  <a:pt x="377825" y="3175"/>
                </a:cubicBezTo>
                <a:cubicBezTo>
                  <a:pt x="383686" y="511"/>
                  <a:pt x="390525" y="1058"/>
                  <a:pt x="396875" y="0"/>
                </a:cubicBezTo>
                <a:cubicBezTo>
                  <a:pt x="410393" y="9012"/>
                  <a:pt x="422434" y="16140"/>
                  <a:pt x="431800" y="31750"/>
                </a:cubicBezTo>
                <a:cubicBezTo>
                  <a:pt x="438438" y="42813"/>
                  <a:pt x="442432" y="50705"/>
                  <a:pt x="450850" y="60325"/>
                </a:cubicBezTo>
                <a:cubicBezTo>
                  <a:pt x="454792" y="64831"/>
                  <a:pt x="458730" y="69474"/>
                  <a:pt x="463550" y="73025"/>
                </a:cubicBezTo>
                <a:cubicBezTo>
                  <a:pt x="478910" y="84343"/>
                  <a:pt x="495300" y="94192"/>
                  <a:pt x="511175" y="104775"/>
                </a:cubicBezTo>
                <a:lnTo>
                  <a:pt x="539750" y="123825"/>
                </a:lnTo>
                <a:cubicBezTo>
                  <a:pt x="541867" y="127000"/>
                  <a:pt x="543882" y="130245"/>
                  <a:pt x="546100" y="133350"/>
                </a:cubicBezTo>
                <a:cubicBezTo>
                  <a:pt x="549176" y="137656"/>
                  <a:pt x="553476" y="141214"/>
                  <a:pt x="555625" y="146050"/>
                </a:cubicBezTo>
                <a:cubicBezTo>
                  <a:pt x="557817" y="150981"/>
                  <a:pt x="556567" y="157012"/>
                  <a:pt x="558800" y="161925"/>
                </a:cubicBezTo>
                <a:cubicBezTo>
                  <a:pt x="561958" y="168873"/>
                  <a:pt x="567403" y="174536"/>
                  <a:pt x="571500" y="180975"/>
                </a:cubicBezTo>
                <a:cubicBezTo>
                  <a:pt x="574813" y="186181"/>
                  <a:pt x="578265" y="191330"/>
                  <a:pt x="581025" y="196850"/>
                </a:cubicBezTo>
                <a:cubicBezTo>
                  <a:pt x="584673" y="204146"/>
                  <a:pt x="591627" y="228959"/>
                  <a:pt x="600075" y="231775"/>
                </a:cubicBezTo>
                <a:cubicBezTo>
                  <a:pt x="624563" y="239938"/>
                  <a:pt x="649583" y="246573"/>
                  <a:pt x="669925" y="263525"/>
                </a:cubicBezTo>
                <a:cubicBezTo>
                  <a:pt x="676824" y="269274"/>
                  <a:pt x="682625" y="276225"/>
                  <a:pt x="688975" y="282575"/>
                </a:cubicBezTo>
                <a:cubicBezTo>
                  <a:pt x="691844" y="289747"/>
                  <a:pt x="700614" y="302686"/>
                  <a:pt x="692150" y="311150"/>
                </a:cubicBezTo>
                <a:cubicBezTo>
                  <a:pt x="690477" y="312823"/>
                  <a:pt x="687917" y="309033"/>
                  <a:pt x="685800" y="30797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B58AA0B-DAA7-4381-92DA-7C3394D45201}"/>
              </a:ext>
            </a:extLst>
          </p:cNvPr>
          <p:cNvSpPr txBox="1"/>
          <p:nvPr/>
        </p:nvSpPr>
        <p:spPr>
          <a:xfrm>
            <a:off x="9167814" y="491704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A1B671BF-39F0-4748-8D73-88DDC0B6EB3A}"/>
              </a:ext>
            </a:extLst>
          </p:cNvPr>
          <p:cNvSpPr/>
          <p:nvPr/>
        </p:nvSpPr>
        <p:spPr>
          <a:xfrm>
            <a:off x="8689975" y="2612950"/>
            <a:ext cx="1304925" cy="598352"/>
          </a:xfrm>
          <a:custGeom>
            <a:avLst/>
            <a:gdLst>
              <a:gd name="connsiteX0" fmla="*/ 0 w 1304925"/>
              <a:gd name="connsiteY0" fmla="*/ 568400 h 598352"/>
              <a:gd name="connsiteX1" fmla="*/ 15875 w 1304925"/>
              <a:gd name="connsiteY1" fmla="*/ 581100 h 598352"/>
              <a:gd name="connsiteX2" fmla="*/ 114300 w 1304925"/>
              <a:gd name="connsiteY2" fmla="*/ 593800 h 598352"/>
              <a:gd name="connsiteX3" fmla="*/ 206375 w 1304925"/>
              <a:gd name="connsiteY3" fmla="*/ 593800 h 598352"/>
              <a:gd name="connsiteX4" fmla="*/ 228600 w 1304925"/>
              <a:gd name="connsiteY4" fmla="*/ 574750 h 598352"/>
              <a:gd name="connsiteX5" fmla="*/ 241300 w 1304925"/>
              <a:gd name="connsiteY5" fmla="*/ 568400 h 598352"/>
              <a:gd name="connsiteX6" fmla="*/ 285750 w 1304925"/>
              <a:gd name="connsiteY6" fmla="*/ 517600 h 598352"/>
              <a:gd name="connsiteX7" fmla="*/ 288925 w 1304925"/>
              <a:gd name="connsiteY7" fmla="*/ 508075 h 598352"/>
              <a:gd name="connsiteX8" fmla="*/ 339725 w 1304925"/>
              <a:gd name="connsiteY8" fmla="*/ 479500 h 598352"/>
              <a:gd name="connsiteX9" fmla="*/ 377825 w 1304925"/>
              <a:gd name="connsiteY9" fmla="*/ 457275 h 598352"/>
              <a:gd name="connsiteX10" fmla="*/ 412750 w 1304925"/>
              <a:gd name="connsiteY10" fmla="*/ 441400 h 598352"/>
              <a:gd name="connsiteX11" fmla="*/ 431800 w 1304925"/>
              <a:gd name="connsiteY11" fmla="*/ 431875 h 598352"/>
              <a:gd name="connsiteX12" fmla="*/ 473075 w 1304925"/>
              <a:gd name="connsiteY12" fmla="*/ 422350 h 598352"/>
              <a:gd name="connsiteX13" fmla="*/ 549275 w 1304925"/>
              <a:gd name="connsiteY13" fmla="*/ 425525 h 598352"/>
              <a:gd name="connsiteX14" fmla="*/ 581025 w 1304925"/>
              <a:gd name="connsiteY14" fmla="*/ 438225 h 598352"/>
              <a:gd name="connsiteX15" fmla="*/ 596900 w 1304925"/>
              <a:gd name="connsiteY15" fmla="*/ 441400 h 598352"/>
              <a:gd name="connsiteX16" fmla="*/ 638175 w 1304925"/>
              <a:gd name="connsiteY16" fmla="*/ 447750 h 598352"/>
              <a:gd name="connsiteX17" fmla="*/ 758825 w 1304925"/>
              <a:gd name="connsiteY17" fmla="*/ 473150 h 598352"/>
              <a:gd name="connsiteX18" fmla="*/ 781050 w 1304925"/>
              <a:gd name="connsiteY18" fmla="*/ 400125 h 598352"/>
              <a:gd name="connsiteX19" fmla="*/ 806450 w 1304925"/>
              <a:gd name="connsiteY19" fmla="*/ 342975 h 598352"/>
              <a:gd name="connsiteX20" fmla="*/ 815975 w 1304925"/>
              <a:gd name="connsiteY20" fmla="*/ 320750 h 598352"/>
              <a:gd name="connsiteX21" fmla="*/ 822325 w 1304925"/>
              <a:gd name="connsiteY21" fmla="*/ 301700 h 598352"/>
              <a:gd name="connsiteX22" fmla="*/ 838200 w 1304925"/>
              <a:gd name="connsiteY22" fmla="*/ 260425 h 598352"/>
              <a:gd name="connsiteX23" fmla="*/ 847725 w 1304925"/>
              <a:gd name="connsiteY23" fmla="*/ 155650 h 598352"/>
              <a:gd name="connsiteX24" fmla="*/ 850900 w 1304925"/>
              <a:gd name="connsiteY24" fmla="*/ 142950 h 598352"/>
              <a:gd name="connsiteX25" fmla="*/ 854075 w 1304925"/>
              <a:gd name="connsiteY25" fmla="*/ 127075 h 598352"/>
              <a:gd name="connsiteX26" fmla="*/ 857250 w 1304925"/>
              <a:gd name="connsiteY26" fmla="*/ 108025 h 598352"/>
              <a:gd name="connsiteX27" fmla="*/ 863600 w 1304925"/>
              <a:gd name="connsiteY27" fmla="*/ 92150 h 598352"/>
              <a:gd name="connsiteX28" fmla="*/ 876300 w 1304925"/>
              <a:gd name="connsiteY28" fmla="*/ 66750 h 598352"/>
              <a:gd name="connsiteX29" fmla="*/ 882650 w 1304925"/>
              <a:gd name="connsiteY29" fmla="*/ 57225 h 598352"/>
              <a:gd name="connsiteX30" fmla="*/ 927100 w 1304925"/>
              <a:gd name="connsiteY30" fmla="*/ 47700 h 598352"/>
              <a:gd name="connsiteX31" fmla="*/ 984250 w 1304925"/>
              <a:gd name="connsiteY31" fmla="*/ 35000 h 598352"/>
              <a:gd name="connsiteX32" fmla="*/ 1044575 w 1304925"/>
              <a:gd name="connsiteY32" fmla="*/ 38175 h 598352"/>
              <a:gd name="connsiteX33" fmla="*/ 1057275 w 1304925"/>
              <a:gd name="connsiteY33" fmla="*/ 44525 h 598352"/>
              <a:gd name="connsiteX34" fmla="*/ 1082675 w 1304925"/>
              <a:gd name="connsiteY34" fmla="*/ 47700 h 598352"/>
              <a:gd name="connsiteX35" fmla="*/ 1092200 w 1304925"/>
              <a:gd name="connsiteY35" fmla="*/ 50875 h 598352"/>
              <a:gd name="connsiteX36" fmla="*/ 1136650 w 1304925"/>
              <a:gd name="connsiteY36" fmla="*/ 44525 h 598352"/>
              <a:gd name="connsiteX37" fmla="*/ 1174750 w 1304925"/>
              <a:gd name="connsiteY37" fmla="*/ 28650 h 598352"/>
              <a:gd name="connsiteX38" fmla="*/ 1203325 w 1304925"/>
              <a:gd name="connsiteY38" fmla="*/ 19125 h 598352"/>
              <a:gd name="connsiteX39" fmla="*/ 1228725 w 1304925"/>
              <a:gd name="connsiteY39" fmla="*/ 9600 h 598352"/>
              <a:gd name="connsiteX40" fmla="*/ 1304925 w 1304925"/>
              <a:gd name="connsiteY40" fmla="*/ 75 h 59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04925" h="598352">
                <a:moveTo>
                  <a:pt x="0" y="568400"/>
                </a:moveTo>
                <a:cubicBezTo>
                  <a:pt x="5292" y="572633"/>
                  <a:pt x="10021" y="577685"/>
                  <a:pt x="15875" y="581100"/>
                </a:cubicBezTo>
                <a:cubicBezTo>
                  <a:pt x="48440" y="600096"/>
                  <a:pt x="71133" y="592001"/>
                  <a:pt x="114300" y="593800"/>
                </a:cubicBezTo>
                <a:cubicBezTo>
                  <a:pt x="145269" y="597241"/>
                  <a:pt x="174589" y="602041"/>
                  <a:pt x="206375" y="593800"/>
                </a:cubicBezTo>
                <a:cubicBezTo>
                  <a:pt x="215820" y="591351"/>
                  <a:pt x="220709" y="580489"/>
                  <a:pt x="228600" y="574750"/>
                </a:cubicBezTo>
                <a:cubicBezTo>
                  <a:pt x="232428" y="571966"/>
                  <a:pt x="237067" y="570517"/>
                  <a:pt x="241300" y="568400"/>
                </a:cubicBezTo>
                <a:cubicBezTo>
                  <a:pt x="273941" y="524879"/>
                  <a:pt x="257479" y="540217"/>
                  <a:pt x="285750" y="517600"/>
                </a:cubicBezTo>
                <a:cubicBezTo>
                  <a:pt x="286808" y="514425"/>
                  <a:pt x="286558" y="510442"/>
                  <a:pt x="288925" y="508075"/>
                </a:cubicBezTo>
                <a:cubicBezTo>
                  <a:pt x="304361" y="492639"/>
                  <a:pt x="320314" y="488459"/>
                  <a:pt x="339725" y="479500"/>
                </a:cubicBezTo>
                <a:cubicBezTo>
                  <a:pt x="369754" y="465640"/>
                  <a:pt x="330694" y="482081"/>
                  <a:pt x="377825" y="457275"/>
                </a:cubicBezTo>
                <a:cubicBezTo>
                  <a:pt x="389141" y="451319"/>
                  <a:pt x="401179" y="446845"/>
                  <a:pt x="412750" y="441400"/>
                </a:cubicBezTo>
                <a:cubicBezTo>
                  <a:pt x="419174" y="438377"/>
                  <a:pt x="425030" y="434013"/>
                  <a:pt x="431800" y="431875"/>
                </a:cubicBezTo>
                <a:cubicBezTo>
                  <a:pt x="445265" y="427623"/>
                  <a:pt x="459317" y="425525"/>
                  <a:pt x="473075" y="422350"/>
                </a:cubicBezTo>
                <a:cubicBezTo>
                  <a:pt x="498475" y="423408"/>
                  <a:pt x="524123" y="421826"/>
                  <a:pt x="549275" y="425525"/>
                </a:cubicBezTo>
                <a:cubicBezTo>
                  <a:pt x="560552" y="427183"/>
                  <a:pt x="570211" y="434620"/>
                  <a:pt x="581025" y="438225"/>
                </a:cubicBezTo>
                <a:cubicBezTo>
                  <a:pt x="586145" y="439932"/>
                  <a:pt x="591577" y="440513"/>
                  <a:pt x="596900" y="441400"/>
                </a:cubicBezTo>
                <a:cubicBezTo>
                  <a:pt x="610631" y="443688"/>
                  <a:pt x="624553" y="444882"/>
                  <a:pt x="638175" y="447750"/>
                </a:cubicBezTo>
                <a:cubicBezTo>
                  <a:pt x="779399" y="477481"/>
                  <a:pt x="665940" y="458860"/>
                  <a:pt x="758825" y="473150"/>
                </a:cubicBezTo>
                <a:cubicBezTo>
                  <a:pt x="795967" y="436008"/>
                  <a:pt x="736426" y="500529"/>
                  <a:pt x="781050" y="400125"/>
                </a:cubicBezTo>
                <a:cubicBezTo>
                  <a:pt x="789517" y="381075"/>
                  <a:pt x="798054" y="362056"/>
                  <a:pt x="806450" y="342975"/>
                </a:cubicBezTo>
                <a:cubicBezTo>
                  <a:pt x="809696" y="335598"/>
                  <a:pt x="813426" y="328396"/>
                  <a:pt x="815975" y="320750"/>
                </a:cubicBezTo>
                <a:cubicBezTo>
                  <a:pt x="818092" y="314400"/>
                  <a:pt x="819839" y="307915"/>
                  <a:pt x="822325" y="301700"/>
                </a:cubicBezTo>
                <a:cubicBezTo>
                  <a:pt x="839209" y="259489"/>
                  <a:pt x="831487" y="287276"/>
                  <a:pt x="838200" y="260425"/>
                </a:cubicBezTo>
                <a:cubicBezTo>
                  <a:pt x="839040" y="249922"/>
                  <a:pt x="843248" y="182514"/>
                  <a:pt x="847725" y="155650"/>
                </a:cubicBezTo>
                <a:cubicBezTo>
                  <a:pt x="848442" y="151346"/>
                  <a:pt x="849953" y="147210"/>
                  <a:pt x="850900" y="142950"/>
                </a:cubicBezTo>
                <a:cubicBezTo>
                  <a:pt x="852071" y="137682"/>
                  <a:pt x="853110" y="132384"/>
                  <a:pt x="854075" y="127075"/>
                </a:cubicBezTo>
                <a:cubicBezTo>
                  <a:pt x="855227" y="120741"/>
                  <a:pt x="855556" y="114236"/>
                  <a:pt x="857250" y="108025"/>
                </a:cubicBezTo>
                <a:cubicBezTo>
                  <a:pt x="858750" y="102527"/>
                  <a:pt x="861798" y="97557"/>
                  <a:pt x="863600" y="92150"/>
                </a:cubicBezTo>
                <a:cubicBezTo>
                  <a:pt x="871262" y="69164"/>
                  <a:pt x="860272" y="89190"/>
                  <a:pt x="876300" y="66750"/>
                </a:cubicBezTo>
                <a:cubicBezTo>
                  <a:pt x="878518" y="63645"/>
                  <a:pt x="879545" y="59443"/>
                  <a:pt x="882650" y="57225"/>
                </a:cubicBezTo>
                <a:cubicBezTo>
                  <a:pt x="894515" y="48750"/>
                  <a:pt x="914566" y="49093"/>
                  <a:pt x="927100" y="47700"/>
                </a:cubicBezTo>
                <a:cubicBezTo>
                  <a:pt x="943117" y="43696"/>
                  <a:pt x="975063" y="35557"/>
                  <a:pt x="984250" y="35000"/>
                </a:cubicBezTo>
                <a:lnTo>
                  <a:pt x="1044575" y="38175"/>
                </a:lnTo>
                <a:cubicBezTo>
                  <a:pt x="1048808" y="40292"/>
                  <a:pt x="1052683" y="43377"/>
                  <a:pt x="1057275" y="44525"/>
                </a:cubicBezTo>
                <a:cubicBezTo>
                  <a:pt x="1065553" y="46594"/>
                  <a:pt x="1074280" y="46174"/>
                  <a:pt x="1082675" y="47700"/>
                </a:cubicBezTo>
                <a:cubicBezTo>
                  <a:pt x="1085968" y="48299"/>
                  <a:pt x="1089025" y="49817"/>
                  <a:pt x="1092200" y="50875"/>
                </a:cubicBezTo>
                <a:cubicBezTo>
                  <a:pt x="1107017" y="48758"/>
                  <a:pt x="1122025" y="47704"/>
                  <a:pt x="1136650" y="44525"/>
                </a:cubicBezTo>
                <a:cubicBezTo>
                  <a:pt x="1209131" y="28768"/>
                  <a:pt x="1141560" y="42479"/>
                  <a:pt x="1174750" y="28650"/>
                </a:cubicBezTo>
                <a:cubicBezTo>
                  <a:pt x="1184018" y="24788"/>
                  <a:pt x="1193857" y="22467"/>
                  <a:pt x="1203325" y="19125"/>
                </a:cubicBezTo>
                <a:cubicBezTo>
                  <a:pt x="1211852" y="16116"/>
                  <a:pt x="1219953" y="11793"/>
                  <a:pt x="1228725" y="9600"/>
                </a:cubicBezTo>
                <a:cubicBezTo>
                  <a:pt x="1273066" y="-1485"/>
                  <a:pt x="1269560" y="75"/>
                  <a:pt x="1304925" y="7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27DC9D4-638F-4448-8429-870F34FEDD12}"/>
              </a:ext>
            </a:extLst>
          </p:cNvPr>
          <p:cNvSpPr txBox="1"/>
          <p:nvPr/>
        </p:nvSpPr>
        <p:spPr>
          <a:xfrm>
            <a:off x="9162740" y="272746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40B3D95A-1319-4440-8F1D-EFD5C8562AC2}"/>
              </a:ext>
            </a:extLst>
          </p:cNvPr>
          <p:cNvSpPr/>
          <p:nvPr/>
        </p:nvSpPr>
        <p:spPr>
          <a:xfrm>
            <a:off x="10928350" y="3914775"/>
            <a:ext cx="466725" cy="377825"/>
          </a:xfrm>
          <a:custGeom>
            <a:avLst/>
            <a:gdLst>
              <a:gd name="connsiteX0" fmla="*/ 0 w 466725"/>
              <a:gd name="connsiteY0" fmla="*/ 0 h 377825"/>
              <a:gd name="connsiteX1" fmla="*/ 9525 w 466725"/>
              <a:gd name="connsiteY1" fmla="*/ 15875 h 377825"/>
              <a:gd name="connsiteX2" fmla="*/ 22225 w 466725"/>
              <a:gd name="connsiteY2" fmla="*/ 19050 h 377825"/>
              <a:gd name="connsiteX3" fmla="*/ 31750 w 466725"/>
              <a:gd name="connsiteY3" fmla="*/ 22225 h 377825"/>
              <a:gd name="connsiteX4" fmla="*/ 44450 w 466725"/>
              <a:gd name="connsiteY4" fmla="*/ 25400 h 377825"/>
              <a:gd name="connsiteX5" fmla="*/ 53975 w 466725"/>
              <a:gd name="connsiteY5" fmla="*/ 28575 h 377825"/>
              <a:gd name="connsiteX6" fmla="*/ 82550 w 466725"/>
              <a:gd name="connsiteY6" fmla="*/ 34925 h 377825"/>
              <a:gd name="connsiteX7" fmla="*/ 92075 w 466725"/>
              <a:gd name="connsiteY7" fmla="*/ 44450 h 377825"/>
              <a:gd name="connsiteX8" fmla="*/ 120650 w 466725"/>
              <a:gd name="connsiteY8" fmla="*/ 63500 h 377825"/>
              <a:gd name="connsiteX9" fmla="*/ 149225 w 466725"/>
              <a:gd name="connsiteY9" fmla="*/ 82550 h 377825"/>
              <a:gd name="connsiteX10" fmla="*/ 333375 w 466725"/>
              <a:gd name="connsiteY10" fmla="*/ 85725 h 377825"/>
              <a:gd name="connsiteX11" fmla="*/ 346075 w 466725"/>
              <a:gd name="connsiteY11" fmla="*/ 120650 h 377825"/>
              <a:gd name="connsiteX12" fmla="*/ 352425 w 466725"/>
              <a:gd name="connsiteY12" fmla="*/ 130175 h 377825"/>
              <a:gd name="connsiteX13" fmla="*/ 355600 w 466725"/>
              <a:gd name="connsiteY13" fmla="*/ 139700 h 377825"/>
              <a:gd name="connsiteX14" fmla="*/ 368300 w 466725"/>
              <a:gd name="connsiteY14" fmla="*/ 171450 h 377825"/>
              <a:gd name="connsiteX15" fmla="*/ 374650 w 466725"/>
              <a:gd name="connsiteY15" fmla="*/ 196850 h 377825"/>
              <a:gd name="connsiteX16" fmla="*/ 387350 w 466725"/>
              <a:gd name="connsiteY16" fmla="*/ 219075 h 377825"/>
              <a:gd name="connsiteX17" fmla="*/ 400050 w 466725"/>
              <a:gd name="connsiteY17" fmla="*/ 231775 h 377825"/>
              <a:gd name="connsiteX18" fmla="*/ 406400 w 466725"/>
              <a:gd name="connsiteY18" fmla="*/ 247650 h 377825"/>
              <a:gd name="connsiteX19" fmla="*/ 412750 w 466725"/>
              <a:gd name="connsiteY19" fmla="*/ 273050 h 377825"/>
              <a:gd name="connsiteX20" fmla="*/ 422275 w 466725"/>
              <a:gd name="connsiteY20" fmla="*/ 282575 h 377825"/>
              <a:gd name="connsiteX21" fmla="*/ 431800 w 466725"/>
              <a:gd name="connsiteY21" fmla="*/ 304800 h 377825"/>
              <a:gd name="connsiteX22" fmla="*/ 441325 w 466725"/>
              <a:gd name="connsiteY22" fmla="*/ 314325 h 377825"/>
              <a:gd name="connsiteX23" fmla="*/ 454025 w 466725"/>
              <a:gd name="connsiteY23" fmla="*/ 333375 h 377825"/>
              <a:gd name="connsiteX24" fmla="*/ 460375 w 466725"/>
              <a:gd name="connsiteY24" fmla="*/ 355600 h 377825"/>
              <a:gd name="connsiteX25" fmla="*/ 466725 w 466725"/>
              <a:gd name="connsiteY25" fmla="*/ 365125 h 377825"/>
              <a:gd name="connsiteX26" fmla="*/ 463550 w 466725"/>
              <a:gd name="connsiteY26" fmla="*/ 377825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6725" h="377825">
                <a:moveTo>
                  <a:pt x="0" y="0"/>
                </a:moveTo>
                <a:cubicBezTo>
                  <a:pt x="3175" y="5292"/>
                  <a:pt x="4840" y="11859"/>
                  <a:pt x="9525" y="15875"/>
                </a:cubicBezTo>
                <a:cubicBezTo>
                  <a:pt x="12838" y="18715"/>
                  <a:pt x="18029" y="17851"/>
                  <a:pt x="22225" y="19050"/>
                </a:cubicBezTo>
                <a:cubicBezTo>
                  <a:pt x="25443" y="19969"/>
                  <a:pt x="28532" y="21306"/>
                  <a:pt x="31750" y="22225"/>
                </a:cubicBezTo>
                <a:cubicBezTo>
                  <a:pt x="35946" y="23424"/>
                  <a:pt x="40254" y="24201"/>
                  <a:pt x="44450" y="25400"/>
                </a:cubicBezTo>
                <a:cubicBezTo>
                  <a:pt x="47668" y="26319"/>
                  <a:pt x="50728" y="27763"/>
                  <a:pt x="53975" y="28575"/>
                </a:cubicBezTo>
                <a:cubicBezTo>
                  <a:pt x="63441" y="30942"/>
                  <a:pt x="73025" y="32808"/>
                  <a:pt x="82550" y="34925"/>
                </a:cubicBezTo>
                <a:cubicBezTo>
                  <a:pt x="85725" y="38100"/>
                  <a:pt x="88483" y="41756"/>
                  <a:pt x="92075" y="44450"/>
                </a:cubicBezTo>
                <a:cubicBezTo>
                  <a:pt x="120497" y="65767"/>
                  <a:pt x="96145" y="42496"/>
                  <a:pt x="120650" y="63500"/>
                </a:cubicBezTo>
                <a:cubicBezTo>
                  <a:pt x="129778" y="71324"/>
                  <a:pt x="134724" y="81644"/>
                  <a:pt x="149225" y="82550"/>
                </a:cubicBezTo>
                <a:cubicBezTo>
                  <a:pt x="210498" y="86380"/>
                  <a:pt x="271992" y="84667"/>
                  <a:pt x="333375" y="85725"/>
                </a:cubicBezTo>
                <a:cubicBezTo>
                  <a:pt x="355248" y="122181"/>
                  <a:pt x="332459" y="79802"/>
                  <a:pt x="346075" y="120650"/>
                </a:cubicBezTo>
                <a:cubicBezTo>
                  <a:pt x="347282" y="124270"/>
                  <a:pt x="350718" y="126762"/>
                  <a:pt x="352425" y="130175"/>
                </a:cubicBezTo>
                <a:cubicBezTo>
                  <a:pt x="353922" y="133168"/>
                  <a:pt x="354399" y="136576"/>
                  <a:pt x="355600" y="139700"/>
                </a:cubicBezTo>
                <a:cubicBezTo>
                  <a:pt x="359692" y="150339"/>
                  <a:pt x="365535" y="160392"/>
                  <a:pt x="368300" y="171450"/>
                </a:cubicBezTo>
                <a:cubicBezTo>
                  <a:pt x="370417" y="179917"/>
                  <a:pt x="371890" y="188571"/>
                  <a:pt x="374650" y="196850"/>
                </a:cubicBezTo>
                <a:cubicBezTo>
                  <a:pt x="376288" y="201764"/>
                  <a:pt x="383549" y="214641"/>
                  <a:pt x="387350" y="219075"/>
                </a:cubicBezTo>
                <a:cubicBezTo>
                  <a:pt x="391246" y="223621"/>
                  <a:pt x="395817" y="227542"/>
                  <a:pt x="400050" y="231775"/>
                </a:cubicBezTo>
                <a:cubicBezTo>
                  <a:pt x="402167" y="237067"/>
                  <a:pt x="404762" y="242191"/>
                  <a:pt x="406400" y="247650"/>
                </a:cubicBezTo>
                <a:cubicBezTo>
                  <a:pt x="407274" y="250564"/>
                  <a:pt x="409702" y="268479"/>
                  <a:pt x="412750" y="273050"/>
                </a:cubicBezTo>
                <a:cubicBezTo>
                  <a:pt x="415241" y="276786"/>
                  <a:pt x="419100" y="279400"/>
                  <a:pt x="422275" y="282575"/>
                </a:cubicBezTo>
                <a:cubicBezTo>
                  <a:pt x="425450" y="289983"/>
                  <a:pt x="427653" y="297889"/>
                  <a:pt x="431800" y="304800"/>
                </a:cubicBezTo>
                <a:cubicBezTo>
                  <a:pt x="434110" y="308650"/>
                  <a:pt x="438568" y="310781"/>
                  <a:pt x="441325" y="314325"/>
                </a:cubicBezTo>
                <a:cubicBezTo>
                  <a:pt x="446010" y="320349"/>
                  <a:pt x="449792" y="327025"/>
                  <a:pt x="454025" y="333375"/>
                </a:cubicBezTo>
                <a:cubicBezTo>
                  <a:pt x="455042" y="337444"/>
                  <a:pt x="458098" y="351045"/>
                  <a:pt x="460375" y="355600"/>
                </a:cubicBezTo>
                <a:cubicBezTo>
                  <a:pt x="462082" y="359013"/>
                  <a:pt x="464608" y="361950"/>
                  <a:pt x="466725" y="365125"/>
                </a:cubicBezTo>
                <a:lnTo>
                  <a:pt x="463550" y="377825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276EFC5-DDB5-4607-B406-B777E0DBB55D}"/>
              </a:ext>
            </a:extLst>
          </p:cNvPr>
          <p:cNvSpPr txBox="1"/>
          <p:nvPr/>
        </p:nvSpPr>
        <p:spPr>
          <a:xfrm>
            <a:off x="10982015" y="396376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66377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9FF4E8-5195-4401-9BF4-E9120F72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3200"/>
            <a:ext cx="3952875" cy="987425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Suomen rataverkko 1939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97E3C4-8636-4426-90A0-2B4F6FFB1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63" y="1304925"/>
            <a:ext cx="5898637" cy="5267325"/>
          </a:xfrm>
        </p:spPr>
        <p:txBody>
          <a:bodyPr>
            <a:normAutofit/>
          </a:bodyPr>
          <a:lstStyle/>
          <a:p>
            <a:r>
              <a:rPr lang="fi-FI" sz="2000" dirty="0"/>
              <a:t>Millainen Suomen rataverkko oli sotilaan näkökulmasta vuonna 1939?</a:t>
            </a:r>
          </a:p>
          <a:p>
            <a:r>
              <a:rPr lang="fi-FI" sz="2000" dirty="0"/>
              <a:t>Rataverkko oli tuolloin alueellisesti kattava – rautateitse oli mahdollista matkustaa kaikkiin suurimpiin kaupunkeihin ja varuskuntiin</a:t>
            </a:r>
          </a:p>
          <a:p>
            <a:r>
              <a:rPr lang="fi-FI" sz="2000" dirty="0"/>
              <a:t>Uudet, etupäässä sotilastarkoituksia varten rakennetut rautatiet, jouduttivat niin suojajoukkojen kuin kenttäarmeijankin kuljetuksia</a:t>
            </a:r>
          </a:p>
          <a:p>
            <a:r>
              <a:rPr lang="fi-FI" sz="2000" dirty="0"/>
              <a:t>Kuvassa on esitetty Suomen rataverkko vuonna 1943. Kartan tilanne vastaa pääosin vuoden 1939 tilannetta, merkittävimpänä erona saksalaisten kenttärata Hyrynsalmelta Kuusamoon, joka valmistui vuonna 1944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F63C763-38AC-4F0B-9D38-3504D06B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362" y="-15931"/>
            <a:ext cx="5898638" cy="68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7B7841-059F-4A8E-BD00-6BD89E00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17" y="338033"/>
            <a:ext cx="10515600" cy="806450"/>
          </a:xfrm>
        </p:spPr>
        <p:txBody>
          <a:bodyPr/>
          <a:lstStyle/>
          <a:p>
            <a:r>
              <a:rPr lang="fi-FI" b="1" dirty="0"/>
              <a:t>Kalusto, liikennöinti ja sotilasjunien aikataulut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C46EDE-D92D-49BE-9465-88EF23433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17" y="1301752"/>
            <a:ext cx="5651500" cy="5305425"/>
          </a:xfrm>
        </p:spPr>
        <p:txBody>
          <a:bodyPr numCol="1">
            <a:normAutofit/>
          </a:bodyPr>
          <a:lstStyle/>
          <a:p>
            <a:r>
              <a:rPr lang="fi-FI" sz="1600" dirty="0"/>
              <a:t>Valtionrautateillä oli vuonna 1939 henkilökuntaa palveluksessaan 32018 henkeä</a:t>
            </a:r>
          </a:p>
          <a:p>
            <a:r>
              <a:rPr lang="fi-FI" sz="1600" dirty="0"/>
              <a:t>Vuoden 1935 lopulla oli käytössä yhteensä 740 höyryveturia</a:t>
            </a:r>
          </a:p>
          <a:p>
            <a:r>
              <a:rPr lang="fi-FI" sz="1600" dirty="0"/>
              <a:t>Sotilasjunien kokoonpanoissa käytettiin pääasiassa katettuja ja avonaisia tavaravaunuja. Lisäksi päällystölle saattoi olla matkustajavaunuja</a:t>
            </a:r>
          </a:p>
          <a:p>
            <a:r>
              <a:rPr lang="fi-FI" sz="1600" dirty="0"/>
              <a:t>Liikekannallepanokuljetuksiin oli suunniteltu käytettävän pitkiä noin 40–60 akselin eli 20–30 vaunun junia</a:t>
            </a:r>
          </a:p>
          <a:p>
            <a:r>
              <a:rPr lang="fi-FI" sz="1600" dirty="0"/>
              <a:t>Keskityssuunnitelmassa varattiin yhden divisioonan kuljettamiseen keskimäärin 35 junaa, joissa oli yhteensä 1600 vaunua</a:t>
            </a:r>
          </a:p>
          <a:p>
            <a:r>
              <a:rPr lang="fi-FI" sz="1600" dirty="0"/>
              <a:t>Yhden divisioonan kuljettamiseen kului suunnitelman mukaan kolmesta neljään vuorokautta</a:t>
            </a:r>
          </a:p>
          <a:p>
            <a:r>
              <a:rPr lang="fi-FI" sz="1600" dirty="0"/>
              <a:t>Liikennöinti Suomessa ennen toista maailmansotaa perustui aikatauluihin ja suureen henkilöstömäärään</a:t>
            </a:r>
          </a:p>
          <a:p>
            <a:r>
              <a:rPr lang="fi-FI" sz="1600" dirty="0"/>
              <a:t>Sotilaskuljetusten kannalta tällainen liikennöinti tarkoitti, että erilaiset huolellisesti etukäteen tehdyt ja säännöllisesti ylläpidetyt suunnitelmat ja aikataulut olivat ehdottoman välttämättömiä poikkeusolojen liikenteen sujumiselle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9BDCE8-6C32-4CBB-B812-99F9E41B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108" y="1301752"/>
            <a:ext cx="6108675" cy="415924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1F16BDF-05F2-445F-B15D-E15E804596EF}"/>
              </a:ext>
            </a:extLst>
          </p:cNvPr>
          <p:cNvSpPr txBox="1"/>
          <p:nvPr/>
        </p:nvSpPr>
        <p:spPr>
          <a:xfrm>
            <a:off x="5841717" y="5461000"/>
            <a:ext cx="4212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Museoitu G-sarjan 2-akselinen umpitavaravaunu</a:t>
            </a:r>
          </a:p>
        </p:txBody>
      </p:sp>
    </p:spTree>
    <p:extLst>
      <p:ext uri="{BB962C8B-B14F-4D97-AF65-F5344CB8AC3E}">
        <p14:creationId xmlns:p14="http://schemas.microsoft.com/office/powerpoint/2010/main" val="388304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B27A29-9B63-4B9A-B35C-01B3BF58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57" y="170868"/>
            <a:ext cx="10196950" cy="921807"/>
          </a:xfrm>
        </p:spPr>
        <p:txBody>
          <a:bodyPr>
            <a:normAutofit/>
          </a:bodyPr>
          <a:lstStyle/>
          <a:p>
            <a:r>
              <a:rPr lang="fi-FI" sz="4000" b="1" dirty="0"/>
              <a:t>Tutkimuksen asettelu ja 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4924CB-4342-43E7-A0B5-95BEFA837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57" y="1212425"/>
            <a:ext cx="5423443" cy="1391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600" b="1" dirty="0"/>
              <a:t>Tutkimuskysymykset</a:t>
            </a:r>
          </a:p>
          <a:p>
            <a:r>
              <a:rPr lang="fi-FI" sz="1400" dirty="0"/>
              <a:t>Tutkimustyön pääkysymys oli: </a:t>
            </a:r>
          </a:p>
          <a:p>
            <a:pPr lvl="1"/>
            <a:r>
              <a:rPr lang="fi-FI" sz="1200" b="1" dirty="0"/>
              <a:t>Miten puolustusvoimien tarvitsemia rautatiekuljetuksia valmisteltiin ennen talvisotaa ja miten ne toteutuivat talvisodan aikana?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C948F92-71D2-4C13-A149-060134DF7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95" y="1212425"/>
            <a:ext cx="5404029" cy="4979653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86D8F9A4-C5C8-4222-BA9F-310C994F5004}"/>
              </a:ext>
            </a:extLst>
          </p:cNvPr>
          <p:cNvSpPr txBox="1">
            <a:spLocks/>
          </p:cNvSpPr>
          <p:nvPr/>
        </p:nvSpPr>
        <p:spPr>
          <a:xfrm>
            <a:off x="672557" y="2604052"/>
            <a:ext cx="5251450" cy="408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600" b="1" dirty="0"/>
              <a:t>Aiempi tutkimus ja kirjallisuus</a:t>
            </a:r>
          </a:p>
          <a:p>
            <a:pPr lvl="1"/>
            <a:r>
              <a:rPr lang="fi-FI" sz="1400" dirty="0"/>
              <a:t>Markku </a:t>
            </a:r>
            <a:r>
              <a:rPr lang="fi-FI" sz="1400" dirty="0" err="1"/>
              <a:t>Iskaniuksen</a:t>
            </a:r>
            <a:r>
              <a:rPr lang="fi-FI" sz="1400" dirty="0"/>
              <a:t> väitöskirja ”Suomen kuljetusjärjestelmän kehitys toisen maailmansodan aikana”</a:t>
            </a:r>
          </a:p>
          <a:p>
            <a:pPr lvl="1"/>
            <a:r>
              <a:rPr lang="fi-FI" sz="1400" dirty="0"/>
              <a:t>Valtionrautateiden historiikit (1937, 1962, 1987)</a:t>
            </a:r>
          </a:p>
          <a:p>
            <a:pPr lvl="1"/>
            <a:r>
              <a:rPr lang="fi-FI" sz="1400" dirty="0"/>
              <a:t>Lauri Tuhkasen tutkielmat ”Sotilaskuljetusorganisaatiomme (rautatiet) kehitys ja rautatielaitoksemme mahdollisuudet suoriutua vv. 1939–45 sotien vaatimista kuljetuksista” ja ”Sotilaskuljetusten johto ja suoritus sekä rautatielaitoksen toiminta vv. 1941–1945 sodan aikana”</a:t>
            </a:r>
          </a:p>
          <a:p>
            <a:pPr marL="0" indent="0">
              <a:buNone/>
            </a:pPr>
            <a:r>
              <a:rPr lang="fi-FI" sz="1600" b="1" dirty="0"/>
              <a:t>Lähteet</a:t>
            </a:r>
          </a:p>
          <a:p>
            <a:pPr lvl="1"/>
            <a:r>
              <a:rPr lang="fi-FI" sz="1400" dirty="0"/>
              <a:t>Primäärilähteinä on käytetty Kansallisarkistossa säilytettäviä yleisesikunnan kulkulaitostoimiston ja rautatiehallituksen sotilastoimiston arkistoja</a:t>
            </a:r>
          </a:p>
          <a:p>
            <a:pPr lvl="1"/>
            <a:r>
              <a:rPr lang="fi-FI" sz="1400" dirty="0"/>
              <a:t>pääosin erilaisia suunnitelmia ja niitä koskevaa kirjeenvaihtoa yleisesikunnan ja rautatiehallituksen välillä</a:t>
            </a:r>
          </a:p>
        </p:txBody>
      </p:sp>
    </p:spTree>
    <p:extLst>
      <p:ext uri="{BB962C8B-B14F-4D97-AF65-F5344CB8AC3E}">
        <p14:creationId xmlns:p14="http://schemas.microsoft.com/office/powerpoint/2010/main" val="782301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188BD-345E-444F-BA34-7D17A487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fi-FI" sz="4000" b="1" dirty="0"/>
              <a:t>Uusi Sotilaskuljetusohjesääntö lokakuussa 1939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8D3C0E-004E-4717-8966-DD2D9D750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74"/>
            <a:ext cx="6642100" cy="5496251"/>
          </a:xfrm>
        </p:spPr>
        <p:txBody>
          <a:bodyPr numCol="1">
            <a:normAutofit fontScale="62500" lnSpcReduction="20000"/>
          </a:bodyPr>
          <a:lstStyle/>
          <a:p>
            <a:r>
              <a:rPr lang="fi-FI" dirty="0"/>
              <a:t>Lokakuussa 1939 hyväksyttiin käyttöön uusi sotilaskuljetusohjesääntö.</a:t>
            </a:r>
          </a:p>
          <a:p>
            <a:r>
              <a:rPr lang="fi-FI" dirty="0"/>
              <a:t>Tarve uudelle ohjesäännölle oli tiedostettu rautatiehallituksessa ja yleisesikunnassa jo 1930-luvun jälkipuoliskolla.</a:t>
            </a:r>
          </a:p>
          <a:p>
            <a:r>
              <a:rPr lang="fi-FI" dirty="0"/>
              <a:t>Yleisesikunnassa oli tultu siihen lopputulokseen, että sotarautatiehallitus ja sen johtoon tulevat joukot lisäisivät turhaan rautateiden organisaatiota.</a:t>
            </a:r>
          </a:p>
          <a:p>
            <a:r>
              <a:rPr lang="fi-FI" dirty="0"/>
              <a:t>Toisaalta yleisesikunta ei muutenkaan halunnut sotilaiden hoitavan siviiliviranomaisille kuuluvia tehtäviä.</a:t>
            </a:r>
          </a:p>
          <a:p>
            <a:r>
              <a:rPr lang="fi-FI" dirty="0"/>
              <a:t>Sodan ajan rautatieliikenteen muuttamisesityksen ajankohtaa on kuitenkin pidettävä yllättävänä.</a:t>
            </a:r>
          </a:p>
          <a:p>
            <a:r>
              <a:rPr lang="fi-FI" dirty="0"/>
              <a:t>Tarvittavien muutosten valmistelu käynnistettiin kesällä 1939, kun kulkulaitosministeriö, rautatiehallitus ja yleisesikunta sopivat uudistuksen keskeisistä tavoitteista.</a:t>
            </a:r>
          </a:p>
          <a:p>
            <a:r>
              <a:rPr lang="fi-FI" dirty="0"/>
              <a:t>Komitean työn lopputuloksena oli uusi sotilaskuljetusohjesääntö, jonka tasavallan presidentti allekirjoitti 10.10.1939.</a:t>
            </a:r>
          </a:p>
          <a:p>
            <a:r>
              <a:rPr lang="fi-FI" dirty="0"/>
              <a:t>Vaikka osapuolten tavoitteet toteutuivat hyvin, ei lopputulos kuitenkaan ollut tyydyttävä.</a:t>
            </a:r>
          </a:p>
          <a:p>
            <a:r>
              <a:rPr lang="fi-FI" dirty="0"/>
              <a:t>Uusittu ohjesääntö otettiin käyttöön juuri ennen talvisodan syttymistä liikekannallepanokuljetusten ollessa juuri käynnistymässä, eikä sitä ehditty kouluttaa sotilaille ja rautatievirkamiehille.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A073BFF-1D1D-4BCE-834B-C4CAE9FD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84" y="1219200"/>
            <a:ext cx="4146616" cy="56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62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6EB97FF-C59A-4C18-9FFB-40E62BBE0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t="5625" b="18949"/>
          <a:stretch/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5469C55-7F17-42F7-A369-8C491411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2047876"/>
            <a:ext cx="11601450" cy="1857374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i-FI" dirty="0"/>
              <a:t>Puolustussuunnittelu ja rautatiekuljetukset</a:t>
            </a:r>
          </a:p>
        </p:txBody>
      </p:sp>
    </p:spTree>
    <p:extLst>
      <p:ext uri="{BB962C8B-B14F-4D97-AF65-F5344CB8AC3E}">
        <p14:creationId xmlns:p14="http://schemas.microsoft.com/office/powerpoint/2010/main" val="408044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6EB97FF-C59A-4C18-9FFB-40E62BBE0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27" y="746366"/>
            <a:ext cx="7912963" cy="59104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5469C55-7F17-42F7-A369-8C491411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1"/>
            <a:ext cx="12182475" cy="69245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i-FI" dirty="0"/>
              <a:t>Puolustussuunnittelu ja rautatiekuljetukset – VK2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57827B0-C741-4993-A121-C60CF4C7DA0D}"/>
              </a:ext>
            </a:extLst>
          </p:cNvPr>
          <p:cNvSpPr txBox="1"/>
          <p:nvPr/>
        </p:nvSpPr>
        <p:spPr>
          <a:xfrm>
            <a:off x="9525" y="746366"/>
            <a:ext cx="397654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Puolustussuunnitelman VK 2 mukaan neuvostojoukkojen hyökkäys oli torjuttava osittain kantalinnoitetussa pääasemassa </a:t>
            </a:r>
            <a:r>
              <a:rPr lang="fi-FI" sz="1600" dirty="0" err="1"/>
              <a:t>Kyrönniemen</a:t>
            </a:r>
            <a:r>
              <a:rPr lang="fi-FI" sz="1600" dirty="0"/>
              <a:t>–Kuolemajärven–</a:t>
            </a:r>
            <a:r>
              <a:rPr lang="fi-FI" sz="1600" dirty="0" err="1"/>
              <a:t>Hatjalahdenjärven</a:t>
            </a:r>
            <a:r>
              <a:rPr lang="fi-FI" sz="1600" dirty="0"/>
              <a:t>–</a:t>
            </a:r>
            <a:r>
              <a:rPr lang="fi-FI" sz="1600" dirty="0" err="1"/>
              <a:t>Muolaanjärven</a:t>
            </a:r>
            <a:r>
              <a:rPr lang="fi-FI" sz="1600" dirty="0"/>
              <a:t>–</a:t>
            </a:r>
            <a:r>
              <a:rPr lang="fi-FI" sz="1600" dirty="0" err="1"/>
              <a:t>Äyräpäänjärven</a:t>
            </a:r>
            <a:r>
              <a:rPr lang="fi-FI" sz="1600" dirty="0"/>
              <a:t>–Vuoksen–Suvannon–Taipaleen tasalla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Laatokan pohjoispuolelle oli laadittu kolme erillistä vaihtoehtoa, joista sen alueen puolustuksesta vastaava IV armeijakunta valitsisi tilanteeseen sopivimman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Pohjois-Suomen ryhmälle ei laadittu lainkaan VK 2 -suunnitelmaa, vaan se toimisi aina VK 1 -suunnitelman mukaisesti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VK 1 -suunnitelmassa Pohjois-Suomen alueelle ryhmitetyt erilliset pataljoonat hyökkäisivät rajan yli Neuvostoliittoon ja valtaisivat sieltä alueita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Osa joukoista taistelisi sissitoiminnassa syvällä Itä-Karjalassa ja Muurmannin radalla</a:t>
            </a:r>
          </a:p>
        </p:txBody>
      </p:sp>
    </p:spTree>
    <p:extLst>
      <p:ext uri="{BB962C8B-B14F-4D97-AF65-F5344CB8AC3E}">
        <p14:creationId xmlns:p14="http://schemas.microsoft.com/office/powerpoint/2010/main" val="3589138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F58C7E-EA0B-43A8-A46C-E292637A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77" y="1"/>
            <a:ext cx="5434800" cy="746366"/>
          </a:xfrm>
        </p:spPr>
        <p:txBody>
          <a:bodyPr>
            <a:normAutofit/>
          </a:bodyPr>
          <a:lstStyle/>
          <a:p>
            <a:r>
              <a:rPr lang="fi-FI" sz="3600" b="1" dirty="0"/>
              <a:t>VK2 ja rautatiekuljetukset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2F1B26-6722-4C3D-990B-35D546DE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7" y="746365"/>
            <a:ext cx="4097231" cy="6111634"/>
          </a:xfrm>
        </p:spPr>
        <p:txBody>
          <a:bodyPr numCol="1">
            <a:normAutofit fontScale="55000" lnSpcReduction="20000"/>
          </a:bodyPr>
          <a:lstStyle/>
          <a:p>
            <a:r>
              <a:rPr lang="fi-FI" dirty="0"/>
              <a:t>Kuljetussuunnitelmia oli laadittu omiksi suunnitelmikseen seuraaville joukoille:</a:t>
            </a:r>
          </a:p>
          <a:p>
            <a:pPr lvl="1"/>
            <a:r>
              <a:rPr lang="fi-FI" dirty="0"/>
              <a:t>huoltokuljetukset (VK 1 ja VK 2)</a:t>
            </a:r>
          </a:p>
          <a:p>
            <a:pPr lvl="1"/>
            <a:r>
              <a:rPr lang="fi-FI" dirty="0"/>
              <a:t>Kannaksen suojajoukkojen keskityssuunnitelma talvi</a:t>
            </a:r>
          </a:p>
          <a:p>
            <a:pPr lvl="1"/>
            <a:r>
              <a:rPr lang="fi-FI" dirty="0"/>
              <a:t>Kannaksen suojajoukkojen keskityssuunnitelma kesä</a:t>
            </a:r>
          </a:p>
          <a:p>
            <a:pPr lvl="1"/>
            <a:r>
              <a:rPr lang="fi-FI" dirty="0" err="1"/>
              <a:t>IIAK:n</a:t>
            </a:r>
            <a:r>
              <a:rPr lang="fi-FI" dirty="0"/>
              <a:t> keskityssuunnitelma</a:t>
            </a:r>
          </a:p>
          <a:p>
            <a:pPr lvl="1"/>
            <a:r>
              <a:rPr lang="fi-FI" dirty="0" err="1"/>
              <a:t>IIIAK:n</a:t>
            </a:r>
            <a:r>
              <a:rPr lang="fi-FI" dirty="0"/>
              <a:t> keskityssuunnitelma</a:t>
            </a:r>
          </a:p>
          <a:p>
            <a:pPr lvl="1"/>
            <a:r>
              <a:rPr lang="fi-FI" dirty="0" err="1"/>
              <a:t>IVAK:n</a:t>
            </a:r>
            <a:r>
              <a:rPr lang="fi-FI" dirty="0"/>
              <a:t> keskityssuunnitelma</a:t>
            </a:r>
          </a:p>
          <a:p>
            <a:pPr lvl="1"/>
            <a:r>
              <a:rPr lang="fi-FI" dirty="0"/>
              <a:t>Päämajan ja sen alaisten joukkojen keskityssuunnitelma</a:t>
            </a:r>
          </a:p>
          <a:p>
            <a:r>
              <a:rPr lang="fi-FI" dirty="0"/>
              <a:t>Suunnitelmat oli laadittu siten, että niistä ilmeni kaikkien joukkojen kuljetus rautateitse perustamispaikkakunnalta keskitysalueelle</a:t>
            </a:r>
          </a:p>
          <a:p>
            <a:r>
              <a:rPr lang="fi-FI" dirty="0"/>
              <a:t>Suunnitelma oli muodoltaan suurikokoinen taulukko</a:t>
            </a:r>
          </a:p>
          <a:p>
            <a:pPr lvl="1"/>
            <a:r>
              <a:rPr lang="fi-FI" dirty="0"/>
              <a:t>Vaakariveille oli kirjattu tiedot jokaisesta keskityskuljetuksen junasta</a:t>
            </a:r>
          </a:p>
          <a:p>
            <a:pPr lvl="1"/>
            <a:r>
              <a:rPr lang="fi-FI" dirty="0"/>
              <a:t>Pystysarakkeissa oli seuraavat tiedot: </a:t>
            </a:r>
          </a:p>
          <a:p>
            <a:pPr lvl="2"/>
            <a:r>
              <a:rPr lang="fi-FI" dirty="0"/>
              <a:t>Joukko-osasto,</a:t>
            </a:r>
          </a:p>
          <a:p>
            <a:pPr lvl="2"/>
            <a:r>
              <a:rPr lang="fi-FI" dirty="0"/>
              <a:t>kuljetuksen numero, </a:t>
            </a:r>
          </a:p>
          <a:p>
            <a:pPr lvl="2"/>
            <a:r>
              <a:rPr lang="fi-FI" dirty="0"/>
              <a:t>kuormausaika, </a:t>
            </a:r>
          </a:p>
          <a:p>
            <a:pPr lvl="2"/>
            <a:r>
              <a:rPr lang="fi-FI" dirty="0"/>
              <a:t>lähtöasema ja –aika, </a:t>
            </a:r>
          </a:p>
          <a:p>
            <a:pPr lvl="2"/>
            <a:r>
              <a:rPr lang="fi-FI" dirty="0"/>
              <a:t>kuljetettava henkilöstö ja kalusto eriteltynä (useita sarakkeita), </a:t>
            </a:r>
          </a:p>
          <a:p>
            <a:pPr lvl="2"/>
            <a:r>
              <a:rPr lang="fi-FI" dirty="0"/>
              <a:t>tarvittava vaunusto vaunutyypin tarkkuudella (useita sarakkeita),</a:t>
            </a:r>
          </a:p>
          <a:p>
            <a:pPr lvl="2"/>
            <a:r>
              <a:rPr lang="fi-FI" dirty="0"/>
              <a:t>vaunumäärä yhteensä,</a:t>
            </a:r>
          </a:p>
          <a:p>
            <a:pPr lvl="2"/>
            <a:r>
              <a:rPr lang="fi-FI" dirty="0"/>
              <a:t>määräasema ja saapumisaika sekä</a:t>
            </a:r>
          </a:p>
          <a:p>
            <a:pPr lvl="2"/>
            <a:r>
              <a:rPr lang="fi-FI" dirty="0"/>
              <a:t>huomautuksia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496ABE1-7A8D-4B2A-B596-2B77C34B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27" y="746366"/>
            <a:ext cx="7912963" cy="591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4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F27AC7-6986-4D06-AAB3-0BE2B4B5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Huomioita kuljetussuunnitelmista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157095-E9B6-43BE-9ADC-2C195978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numCol="2">
            <a:normAutofit fontScale="70000" lnSpcReduction="20000"/>
          </a:bodyPr>
          <a:lstStyle/>
          <a:p>
            <a:r>
              <a:rPr lang="fi-FI" dirty="0"/>
              <a:t>Keskimääräinen keskitysaika oli vain noin puoli vuorokautta ja pisimmilläänkin vain kaksi vuorokautta.</a:t>
            </a:r>
          </a:p>
          <a:p>
            <a:r>
              <a:rPr lang="fi-FI" dirty="0"/>
              <a:t>Joukot oli siis tarkoitus saada rintamalle todella nopeasti, mikä kuvastaa valmiussuunnittelun painopistettä ja tasoa tuohon aikaan</a:t>
            </a:r>
          </a:p>
          <a:p>
            <a:r>
              <a:rPr lang="fi-FI" dirty="0"/>
              <a:t>Pääjoukkojen keskityskuljetussuunnitelmassa huomiota kiinnittää junien ja niihin varattujen vaunujen suuri määrä.</a:t>
            </a:r>
          </a:p>
          <a:p>
            <a:r>
              <a:rPr lang="fi-FI" dirty="0"/>
              <a:t>Samoja junia piti käyttää saumattomasti eri joukkojen kuljetuksiin, mikä korosti niiden nopeaa lastausta ja purkamista pääteasemilla.</a:t>
            </a:r>
          </a:p>
          <a:p>
            <a:r>
              <a:rPr lang="fi-FI" dirty="0"/>
              <a:t>Laadittuaan yllä esitellyt kuljetussuunnitelmat, yleisesikunta lähetti ne sotilaspiireille kuormaussuunnitelmien tekoa varten ja Rautatiehallituksen sotilastoimiston kautta liikennejaksojen päälliköille ”rautatieteknillistä valmistelua” varten.</a:t>
            </a:r>
          </a:p>
          <a:p>
            <a:r>
              <a:rPr lang="fi-FI" dirty="0"/>
              <a:t>Laadittuaan yksityiskohtaiset kuormaussuunnitelmat, sotilaspiirit lähettivät ne yleisesikuntaan, jossa kulkulaitostoimisto tarkasti ne.</a:t>
            </a:r>
          </a:p>
          <a:p>
            <a:r>
              <a:rPr lang="fi-FI" dirty="0"/>
              <a:t>Tarkastuksista kirjoitettiin tarkastuskertomus, jonka oli allekirjoittanut yleisesikunnan päällikkö, kenraalimajuri K. L. </a:t>
            </a:r>
            <a:r>
              <a:rPr lang="fi-FI" dirty="0" err="1"/>
              <a:t>Oesch</a:t>
            </a:r>
            <a:r>
              <a:rPr lang="fi-FI" dirty="0"/>
              <a:t> ja varmentanut (ja todennäköisesti laatinut) kulkulaitostoimiston päällikkö, eversti von </a:t>
            </a:r>
            <a:r>
              <a:rPr lang="fi-FI" dirty="0" err="1"/>
              <a:t>Kraemer</a:t>
            </a:r>
            <a:r>
              <a:rPr lang="fi-FI" dirty="0"/>
              <a:t>.</a:t>
            </a:r>
          </a:p>
          <a:p>
            <a:r>
              <a:rPr lang="fi-FI" dirty="0"/>
              <a:t>Mitä oli keskityskuljetusten ”rautatieteknillinen valmistelu”?</a:t>
            </a:r>
          </a:p>
          <a:p>
            <a:pPr lvl="1"/>
            <a:r>
              <a:rPr lang="fi-FI" dirty="0"/>
              <a:t>Sotilastoimistossa laadittiin edellä mainittujen kuljetussuunnitelmien perusteella ensin graafiset aikataulut, joiden perusteella voitiin antaa tarkentavat ohjeet liikennejaksojen päälliköille.</a:t>
            </a:r>
          </a:p>
          <a:p>
            <a:pPr lvl="1"/>
            <a:r>
              <a:rPr lang="fi-FI" dirty="0"/>
              <a:t>Tämän jälkeen laadittiin varsinaiset aikataulut, jotka painettiin valmiiksi liikekannallepanoa varten.</a:t>
            </a:r>
          </a:p>
          <a:p>
            <a:pPr lvl="1"/>
            <a:r>
              <a:rPr lang="fi-FI" dirty="0"/>
              <a:t>Lopuksi laadittiin vielä aikataulut VR:n henkilökuntaa varten</a:t>
            </a:r>
          </a:p>
        </p:txBody>
      </p:sp>
    </p:spTree>
    <p:extLst>
      <p:ext uri="{BB962C8B-B14F-4D97-AF65-F5344CB8AC3E}">
        <p14:creationId xmlns:p14="http://schemas.microsoft.com/office/powerpoint/2010/main" val="319787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DB0D364-59A3-421E-9553-5A48ED2A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330" y="-76200"/>
            <a:ext cx="12631264" cy="69342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5B4C04C-769F-4D1F-B9B4-00918FD4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868" y="228601"/>
            <a:ext cx="7078132" cy="1462088"/>
          </a:xfrm>
        </p:spPr>
        <p:txBody>
          <a:bodyPr>
            <a:normAutofit/>
          </a:bodyPr>
          <a:lstStyle/>
          <a:p>
            <a:r>
              <a:rPr lang="fi-FI" sz="4800" b="1" dirty="0"/>
              <a:t>TALVISODAN KOKEMUKSET RAUTATIEKULJETUKSISTA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0003EED-4754-475F-BBC2-00B640BB33E9}"/>
              </a:ext>
            </a:extLst>
          </p:cNvPr>
          <p:cNvSpPr txBox="1"/>
          <p:nvPr/>
        </p:nvSpPr>
        <p:spPr>
          <a:xfrm>
            <a:off x="6570132" y="6334666"/>
            <a:ext cx="389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bg1"/>
                </a:solidFill>
              </a:rPr>
              <a:t>Hiitolan</a:t>
            </a:r>
            <a:r>
              <a:rPr lang="fi-FI" sz="2000" dirty="0">
                <a:solidFill>
                  <a:schemeClr val="bg1"/>
                </a:solidFill>
              </a:rPr>
              <a:t> aseman ratapiha 18.3.1940</a:t>
            </a:r>
          </a:p>
        </p:txBody>
      </p:sp>
    </p:spTree>
    <p:extLst>
      <p:ext uri="{BB962C8B-B14F-4D97-AF65-F5344CB8AC3E}">
        <p14:creationId xmlns:p14="http://schemas.microsoft.com/office/powerpoint/2010/main" val="3201972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3A74CB-F050-4F2C-B08A-44076FF7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Suomi valmistautuu sotaan </a:t>
            </a:r>
            <a:br>
              <a:rPr lang="fi-FI" b="1" dirty="0"/>
            </a:br>
            <a:r>
              <a:rPr lang="fi-FI" b="1" dirty="0"/>
              <a:t>– etsikkoaika loka–marraskuussa 1939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C7D7D1-72CB-404D-9D27-7EBB4DA0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fi-FI" dirty="0"/>
              <a:t>Kun Neuvostoliitto 5.10.1939 lähetti Suomelle kutsun neuvotteluihin, se johti suojajoukkojen asettamiseen kokonaisuudessaan liikekannalle seuraavana päivänä.</a:t>
            </a:r>
          </a:p>
          <a:p>
            <a:r>
              <a:rPr lang="fi-FI" dirty="0"/>
              <a:t>Rautatieliikennettä oli syksyllä 1939 jatkettu rauhanomaisesti, mutta keskityskuljetusten alkaminen vaikutti pian voimakkaasti kaikkeen liikenteeseen rautateillä.</a:t>
            </a:r>
          </a:p>
          <a:p>
            <a:pPr lvl="1"/>
            <a:r>
              <a:rPr lang="fi-FI" dirty="0"/>
              <a:t>Heti 6.10.1939 jouduttiin rajoittamaan siviililiikennettä rautateillä keskityskuljetusten ajaksi.</a:t>
            </a:r>
          </a:p>
          <a:p>
            <a:pPr lvl="1"/>
            <a:r>
              <a:rPr lang="fi-FI" dirty="0"/>
              <a:t>Rajoitukset olivat voimassa 24.10.1939 saakka, jonka jälkeen kuljetuksissa noudatettiin tärkeysjärjestystä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sotilaskuljetukset,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kappaletavara,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elintarvikkeet ja rehu ja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vienti- ja tuontitavara.</a:t>
            </a:r>
          </a:p>
        </p:txBody>
      </p:sp>
    </p:spTree>
    <p:extLst>
      <p:ext uri="{BB962C8B-B14F-4D97-AF65-F5344CB8AC3E}">
        <p14:creationId xmlns:p14="http://schemas.microsoft.com/office/powerpoint/2010/main" val="1953762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FCDCB6-7A8E-45B4-A759-51CE8523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Uusi sotilaskuljetusohjesääntö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F3978C-505A-4000-87C6-EEBAA9FC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numCol="2">
            <a:normAutofit fontScale="92500" lnSpcReduction="10000"/>
          </a:bodyPr>
          <a:lstStyle/>
          <a:p>
            <a:r>
              <a:rPr lang="fi-FI" dirty="0"/>
              <a:t>10.10.1939 vahvistettiin Sotilaskuljetusohjesääntö sodanaikaa ja erikoisia olosuhteita varten.</a:t>
            </a:r>
          </a:p>
          <a:p>
            <a:r>
              <a:rPr lang="fi-FI" dirty="0"/>
              <a:t>Sen mukaan vastuu liikenteen hoitamisesta rautateillä säilyy sodankin aikana yksinomaan Rautatiehallituksella, jolta puolustusvoimat tilaa tarvitsemansa kuljetukset.</a:t>
            </a:r>
          </a:p>
          <a:p>
            <a:r>
              <a:rPr lang="fi-FI" dirty="0"/>
              <a:t>Tämä mittava johtosuhteiden muutos ei kuitenkaan vaikuttanut käynnissä olleisiin keskityskuljetuksiin, koska ne oli suunniteltu tarkasti etukäteen.</a:t>
            </a:r>
          </a:p>
          <a:p>
            <a:r>
              <a:rPr lang="fi-FI" dirty="0"/>
              <a:t>Sotatoimiyhtymien esikuntiin, liikennejaksojen toimistoihin ja tärkeimmille risteysasemille sijoitettiin rautatieupseereja, jotka toimivat yhdyssiteenä siviili- ja sotilasviranomaisten välillä. Uuden järjestelmän käyttöön ottaminen keskityskuljetusten ollessa jo käynnissä johti siihen, että sen vaatimat valmistelut olivat paljolti tekemättä</a:t>
            </a:r>
          </a:p>
        </p:txBody>
      </p:sp>
    </p:spTree>
    <p:extLst>
      <p:ext uri="{BB962C8B-B14F-4D97-AF65-F5344CB8AC3E}">
        <p14:creationId xmlns:p14="http://schemas.microsoft.com/office/powerpoint/2010/main" val="156464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B227B7-4419-4276-B38D-98E4FA41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Keskityskuljetukset alkavat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940B16-1931-46A0-8C08-E6AEF00B2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r>
              <a:rPr lang="fi-FI" dirty="0"/>
              <a:t>Keskityskuljetukset alkoivat 6.10.1939.</a:t>
            </a:r>
          </a:p>
          <a:p>
            <a:r>
              <a:rPr lang="fi-FI" dirty="0"/>
              <a:t>Suojajoukkojen kuljetuksiin ei käytetty laadittuja kuljetussuunnitelmia, vaan jokainen kuljetus käskettiin Rautatiehallituksen sotilastoimistosta erikseen.</a:t>
            </a:r>
          </a:p>
          <a:p>
            <a:r>
              <a:rPr lang="fi-FI" dirty="0"/>
              <a:t>Useimpia kuljetuksia varten laadittiin uudet aikataulut, joissa pyrittiin siihen, että junien lähtö ja saapuminen tapahtuisivat pimeän aikaan.</a:t>
            </a:r>
          </a:p>
          <a:p>
            <a:r>
              <a:rPr lang="fi-FI" dirty="0"/>
              <a:t>Myös salaamiseen kiinnitettiin huomiota ja kuljetuksista käytettiin nimeä ”ylimääräisen linnoitustyövoiman kuljetukset”.</a:t>
            </a:r>
          </a:p>
          <a:p>
            <a:r>
              <a:rPr lang="fi-FI" dirty="0"/>
              <a:t>Vaikka suojajoukkojen kuljetuksia ei toteutettukaan olemassa olevien suunnitelmien perusteella, niiden katsottiin onnistuneen varsin hyvin.</a:t>
            </a:r>
          </a:p>
          <a:p>
            <a:r>
              <a:rPr lang="fi-FI" dirty="0"/>
              <a:t>Olemassa olevat suunnitelmat muodostivat kuitenkin pohjan, jota käyttäen kuljetusten numeroiden avulla oli helppo käskyttää kuljetukset ja alkuperäiseen suunnitelmaan tehdyt muutokset.</a:t>
            </a:r>
          </a:p>
          <a:p>
            <a:r>
              <a:rPr lang="fi-FI" dirty="0"/>
              <a:t>Osaltaan suunnitelmien toimeenpanoa helpotti se, että aikaa oli käytettävissä enemmän.</a:t>
            </a:r>
          </a:p>
        </p:txBody>
      </p:sp>
    </p:spTree>
    <p:extLst>
      <p:ext uri="{BB962C8B-B14F-4D97-AF65-F5344CB8AC3E}">
        <p14:creationId xmlns:p14="http://schemas.microsoft.com/office/powerpoint/2010/main" val="104316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B227B7-4419-4276-B38D-98E4FA41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Ylimääräiset harjoitukset, YH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940B16-1931-46A0-8C08-E6AEF00B2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fi-FI" dirty="0"/>
              <a:t>Suojajoukkokuljetusten ollessa vielä kesken annettiin 7.10.1939 käsky osittaisesta liikekannallepanosta (LKP), joka siis nimettiin ylimääräisiksi harjoituksiksi (YH).</a:t>
            </a:r>
          </a:p>
          <a:p>
            <a:r>
              <a:rPr lang="fi-FI" dirty="0"/>
              <a:t>Osittainen LKP koski pääasiassa Etelä-Suomessa perustettavia joukkoja ja esikuntia.</a:t>
            </a:r>
          </a:p>
          <a:p>
            <a:r>
              <a:rPr lang="fi-FI" dirty="0"/>
              <a:t>Kuten suunnitelmia laadittaessa oli edellytetty, tuli tässä tapauksessa määrätä ensimmäinen suorituspäivä, joksi määrättiin 10.10.1939.</a:t>
            </a:r>
          </a:p>
          <a:p>
            <a:r>
              <a:rPr lang="fi-FI" dirty="0"/>
              <a:t>Sitä edeltävät päivät olivat valmistelupäiviä, joita tässä tapauksessa oli kaksi kappaletta.</a:t>
            </a:r>
          </a:p>
          <a:p>
            <a:pPr lvl="1"/>
            <a:r>
              <a:rPr lang="fi-FI" dirty="0"/>
              <a:t>Suunnitelmat edellyttivät vain yhtä päivää, joten käytettävissä oli nyt ylimääräinen valmistelupäivä.</a:t>
            </a:r>
          </a:p>
          <a:p>
            <a:r>
              <a:rPr lang="fi-FI" dirty="0"/>
              <a:t>7.10.1939 annettiin käsky noudattaa pääosin VK 2 -suunnitelmaa erikseen mainituin poikkeuksin.</a:t>
            </a:r>
          </a:p>
          <a:p>
            <a:pPr lvl="1"/>
            <a:r>
              <a:rPr lang="fi-FI" dirty="0"/>
              <a:t>Karjalan kannaksella noudatettiin vuonna 1939 laadittua suunnitelmaa, joka oli tiedotettu joukoille vasta 5.10.1939.</a:t>
            </a:r>
          </a:p>
        </p:txBody>
      </p:sp>
    </p:spTree>
    <p:extLst>
      <p:ext uri="{BB962C8B-B14F-4D97-AF65-F5344CB8AC3E}">
        <p14:creationId xmlns:p14="http://schemas.microsoft.com/office/powerpoint/2010/main" val="286616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A8E5717-B4DA-4785-B58C-6BE4F1DC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682" y="0"/>
            <a:ext cx="1389219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87C0058-0581-4468-AE2D-71154C6A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29" y="208492"/>
            <a:ext cx="11911542" cy="1325563"/>
          </a:xfrm>
        </p:spPr>
        <p:txBody>
          <a:bodyPr/>
          <a:lstStyle/>
          <a:p>
            <a:r>
              <a:rPr lang="fi-FI" b="1" dirty="0"/>
              <a:t>YLEISESIKUNNAN JA RAUTATIEHALLITUKSEN YHTEISTYÖ 1920- JA 1930-LUVUILLA</a:t>
            </a:r>
          </a:p>
        </p:txBody>
      </p:sp>
    </p:spTree>
    <p:extLst>
      <p:ext uri="{BB962C8B-B14F-4D97-AF65-F5344CB8AC3E}">
        <p14:creationId xmlns:p14="http://schemas.microsoft.com/office/powerpoint/2010/main" val="287729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284446-617F-4DC7-8F19-C2F0097D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Rautatiehallituksen sotilastoimisto johtaa </a:t>
            </a:r>
            <a:r>
              <a:rPr lang="fi-FI" b="1" dirty="0" err="1"/>
              <a:t>YH:n</a:t>
            </a:r>
            <a:r>
              <a:rPr lang="fi-FI" b="1" dirty="0"/>
              <a:t> kuljetuksia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153DEB-7B46-4999-B6C5-A3F514B01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fi-FI" dirty="0"/>
              <a:t>Heti YH-käskyn saavuttua 7.10.1939 aloitettiin Rautatiehallituksen sotilastoimistossa valmistelut kuljetusten toteuttamiseksi.</a:t>
            </a:r>
          </a:p>
          <a:p>
            <a:pPr lvl="1"/>
            <a:r>
              <a:rPr lang="fi-FI" dirty="0"/>
              <a:t>Jo samana päivänä annettiin puhelimitse määräys jakaa liikennejaksojen kassakaapeista kuljetussuunnitelmat ja sotilastoimistossa salaamissyistä säilytetyt suunnitelmat lähetettiin Helsingin, Turun, Tampereen, Jyväskylän ja Viipurin liikennejaksojen päälliköille.</a:t>
            </a:r>
          </a:p>
          <a:p>
            <a:pPr lvl="1"/>
            <a:r>
              <a:rPr lang="fi-FI" dirty="0"/>
              <a:t>Kun sotilastoimisto sai tietää, että sotilaslääneissä tulisi olemaan muutoksia perustettavissa yksiköissä ja niiden aikatauluissa, käskettiin liikennejaksoille, että ne toteuttavat vain sotilastoimiston erikseen käskemät kuljetukset.</a:t>
            </a:r>
          </a:p>
          <a:p>
            <a:r>
              <a:rPr lang="fi-FI" dirty="0"/>
              <a:t>VK 2 -suunnitelmaa ei siis toteutettu sellaisenaan kenttäarmeijankaan liikekannallepanossa.</a:t>
            </a:r>
          </a:p>
        </p:txBody>
      </p:sp>
    </p:spTree>
    <p:extLst>
      <p:ext uri="{BB962C8B-B14F-4D97-AF65-F5344CB8AC3E}">
        <p14:creationId xmlns:p14="http://schemas.microsoft.com/office/powerpoint/2010/main" val="760274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C8A1F0-E21F-4720-9BFA-310626A6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Yleinen liikekannallepano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83B8A0-B734-4C0D-9E14-CA661E05B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fi-FI" dirty="0"/>
              <a:t>Sotilastoimisto sai 10.10.1939 tiedon, jonka mukaan yleinen liikekannallepano tullaan käskemään siten, että sen ensimmäinen päivä on 14.10.1939.</a:t>
            </a:r>
          </a:p>
          <a:p>
            <a:pPr lvl="1"/>
            <a:r>
              <a:rPr lang="fi-FI" dirty="0"/>
              <a:t>Virallinen käsky annettiin 12.10.1939, mutta saamansa ennakkotiedon perusteella sotilastoimisto oli jo 11.10.1939 käskenyt liikennejaksoja aloittamaan valmistautumisen liikekannallepanokuljetuksiin.</a:t>
            </a:r>
          </a:p>
          <a:p>
            <a:r>
              <a:rPr lang="fi-FI" dirty="0"/>
              <a:t>Keskityskuljetuksia toteutettiin yhtenäisen ja ennen sotaa tehdyn suunnitelman sijaan kahdessa osassa, joiden välillä oli noin neljän vuorokauden aikaporrastus.</a:t>
            </a:r>
          </a:p>
          <a:p>
            <a:pPr lvl="1"/>
            <a:r>
              <a:rPr lang="fi-FI" dirty="0"/>
              <a:t>Hyvää oli se, että aikaa oli käytettävissä enemmän ja kuljetettavien joukkojen määrä kasvoi tasaisesti, joka aiheutti sen, että myös kuljetuksiin tarvittava vainumäärä kasvoi tasaisesti.</a:t>
            </a:r>
          </a:p>
          <a:p>
            <a:pPr lvl="1"/>
            <a:r>
              <a:rPr lang="fi-FI" dirty="0"/>
              <a:t>Toisaalta etukäteen laadittuja suunnitelmia ei missään toteutettu sellaisenaan, vaan noudatettiin kahta eri aikataulua päällekkäin ja muitakin muutoksia tuli runsaasti</a:t>
            </a:r>
          </a:p>
          <a:p>
            <a:r>
              <a:rPr lang="fi-FI" dirty="0"/>
              <a:t>Kokonaisuutena keskityskuljetukset sujuivat hyvin.</a:t>
            </a:r>
          </a:p>
          <a:p>
            <a:pPr lvl="1"/>
            <a:r>
              <a:rPr lang="fi-FI" dirty="0"/>
              <a:t>Suunnitellut aikamääreet toteutuivat ja pahoja myöhästymisiä ja harhaan menoja oli vain muutamia.</a:t>
            </a:r>
          </a:p>
          <a:p>
            <a:pPr lvl="1"/>
            <a:r>
              <a:rPr lang="fi-FI" dirty="0"/>
              <a:t>Joukot olivat keskityssuunnitelman mukaisilla alueilla YH-suunnitelman (eli muutetun LKP-suunnitelman) mukaisina päivinä.</a:t>
            </a:r>
          </a:p>
          <a:p>
            <a:r>
              <a:rPr lang="fi-FI" dirty="0"/>
              <a:t>Kun keskityskuljetukset eri rataosilla päättyivät, siirryttiin 22.–24.10.1939 takaisin rauhan ajan aikatauluun</a:t>
            </a:r>
          </a:p>
        </p:txBody>
      </p:sp>
    </p:spTree>
    <p:extLst>
      <p:ext uri="{BB962C8B-B14F-4D97-AF65-F5344CB8AC3E}">
        <p14:creationId xmlns:p14="http://schemas.microsoft.com/office/powerpoint/2010/main" val="3453267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390B33-6B3D-4B75-BEC5-3D2C7980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Havaintoja keskityskuljetuksista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3254D3-6044-4368-A480-46E1D0AA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7643"/>
          </a:xfrm>
        </p:spPr>
        <p:txBody>
          <a:bodyPr numCol="2">
            <a:normAutofit fontScale="70000" lnSpcReduction="20000"/>
          </a:bodyPr>
          <a:lstStyle/>
          <a:p>
            <a:r>
              <a:rPr lang="fi-FI" dirty="0"/>
              <a:t>Keskityskuljetuksissa tapahtui muutamia myöhästymisiä.</a:t>
            </a:r>
          </a:p>
          <a:p>
            <a:pPr lvl="1"/>
            <a:r>
              <a:rPr lang="fi-FI" dirty="0"/>
              <a:t>Syynä näihin olivat muun muassa monien liikennepaikkojen liian lyhyet kuormausraiteet, joita ei ollut otettu huomioon aikalaskelmia laadittaessa.</a:t>
            </a:r>
          </a:p>
          <a:p>
            <a:pPr lvl="1"/>
            <a:r>
              <a:rPr lang="fi-FI" dirty="0"/>
              <a:t>Tämä oli erikoista, koska kuljetusten suunnittelijoilla oli käytettävissään seikkaperäinen kartasto rautateiden liikennepaikoista.</a:t>
            </a:r>
          </a:p>
          <a:p>
            <a:pPr lvl="1"/>
            <a:r>
              <a:rPr lang="fi-FI" dirty="0"/>
              <a:t>Edelleen kuormaukseen liittyen oli joillakin liikennepaikoilla varastoitu puutavaraa niin lähelle raiteita, että se rajoitti kuormaamista.</a:t>
            </a:r>
          </a:p>
          <a:p>
            <a:pPr lvl="1"/>
            <a:r>
              <a:rPr lang="fi-FI" dirty="0"/>
              <a:t>Rautateiden henkilökuntakaan ei kaikkialla ollut tottunut suurten joukkojen kuormaamiseen, vaikka osaamista oli pyritty levittämään vuonna 1935 alkaneilla rautatieupseerikursseilla.</a:t>
            </a:r>
          </a:p>
          <a:p>
            <a:pPr lvl="1"/>
            <a:r>
              <a:rPr lang="fi-FI" dirty="0"/>
              <a:t>Armeijakunnat ohjasivat myös junia purettaviksi sellaisille liikennepaikoille joissa useamman junan purkaminen samanaikaisesti ei ollut mahdollista. Myöhemmin junia ohjattiin useammalle vierekkäiselle asemalle ja saatiin purkamiset nopeammaksi.</a:t>
            </a:r>
          </a:p>
          <a:p>
            <a:pPr lvl="1"/>
            <a:endParaRPr lang="fi-FI" dirty="0"/>
          </a:p>
          <a:p>
            <a:r>
              <a:rPr lang="fi-FI" dirty="0"/>
              <a:t>Positiivisia kokemuksia saatiin muun muassa vaunujen varaamisesta keskityskuljetuksiin. </a:t>
            </a:r>
          </a:p>
          <a:p>
            <a:pPr lvl="1"/>
            <a:r>
              <a:rPr lang="fi-FI" dirty="0"/>
              <a:t>Vain muutamassa tapauksessa junaa ei voitu luovuttaa ajoissa kuormattavaksi, mikä johti sen myöhästymiseen.</a:t>
            </a:r>
          </a:p>
          <a:p>
            <a:pPr lvl="1"/>
            <a:r>
              <a:rPr lang="fi-FI" dirty="0"/>
              <a:t>Syynä oli lähinnä se, että alkuperäisiä suunnitelmia ei noudatettu (käytettävissä olevan ajan lisäämisestä johtuen) ja toisaalta se, että rautatieviranomaiset olivat tottumattomia aikalaskelmien tekoon poikkeuksellisissa olosuhteissa.</a:t>
            </a:r>
          </a:p>
          <a:p>
            <a:r>
              <a:rPr lang="fi-FI" dirty="0"/>
              <a:t>Kuljetusten porrastuminen suunniteltua pidemmälle ajalle siis toisaalta helpotti niiden toteuttamista, mutta toi samalla mukanaan vaaran sekaannusten syntymiselle.</a:t>
            </a:r>
          </a:p>
          <a:p>
            <a:r>
              <a:rPr lang="fi-FI" dirty="0"/>
              <a:t>Keskeistä kuljetusten onnistumiselle oli kuitenkin se, että ne saatiin pimennystä lukuun ottamatta toteuttaa lähes rauhan ajan olosuhteissa, ilman vihollisen aiheuttamaa hyökkäysuhkaa</a:t>
            </a:r>
          </a:p>
        </p:txBody>
      </p:sp>
    </p:spTree>
    <p:extLst>
      <p:ext uri="{BB962C8B-B14F-4D97-AF65-F5344CB8AC3E}">
        <p14:creationId xmlns:p14="http://schemas.microsoft.com/office/powerpoint/2010/main" val="4106800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64A9626-EB27-4369-9023-A9F8D7B2E3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205793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729875F-8B43-4B72-9F28-1614AC00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4" y="35456"/>
            <a:ext cx="6299199" cy="1971144"/>
          </a:xfrm>
        </p:spPr>
        <p:txBody>
          <a:bodyPr>
            <a:normAutofit/>
          </a:bodyPr>
          <a:lstStyle/>
          <a:p>
            <a:r>
              <a:rPr lang="fi-FI" b="1" dirty="0"/>
              <a:t>Piikkilankaa ja risukimppuja - rautatiekuljetukset talvisodassa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E40B75-C667-4CE9-A0E8-F63E39DA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467" y="203200"/>
            <a:ext cx="4309533" cy="5266267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fi-FI" sz="2100" dirty="0"/>
              <a:t>Rautatiehallitus, joka nyt siis uuden ohjesäännön mukaan vastasi kaikkien rautatiekuljetusten johtamisesta, jäi aluksi Helsinkiin. </a:t>
            </a:r>
          </a:p>
          <a:p>
            <a:r>
              <a:rPr lang="fi-FI" sz="2100" dirty="0"/>
              <a:t>Helsingistä käsin kuljetusten johtaminen kuitenkin oli vaikeaa puutteellisista viestiyhteyksistä johtuen.</a:t>
            </a:r>
          </a:p>
          <a:p>
            <a:r>
              <a:rPr lang="fi-FI" sz="2100" dirty="0"/>
              <a:t>Lisäksi Helsinki oli etäällä sotilaskuljetusten painopisteestä ja Päämajasta.</a:t>
            </a:r>
          </a:p>
          <a:p>
            <a:r>
              <a:rPr lang="fi-FI" sz="2100" dirty="0"/>
              <a:t>Tilanteen korjaamiseksi rautatiehallituksen sotilastoimisto ja kuljetustoimisto siirtyivät Pieksämäen asemalle, jossa niillä oli paremmat toimintaedellytykset.</a:t>
            </a:r>
          </a:p>
          <a:p>
            <a:r>
              <a:rPr lang="fi-FI" sz="2100" dirty="0"/>
              <a:t>Hieman myöhemmin sinne siirtyi myös vetovoiman käytöstä vastannut veturienkäytön tarkastaja.</a:t>
            </a:r>
          </a:p>
          <a:p>
            <a:endParaRPr lang="fi-FI" sz="2000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16E12A63-8767-4EA2-9579-8B4400BF0D36}"/>
              </a:ext>
            </a:extLst>
          </p:cNvPr>
          <p:cNvSpPr txBox="1">
            <a:spLocks/>
          </p:cNvSpPr>
          <p:nvPr/>
        </p:nvSpPr>
        <p:spPr>
          <a:xfrm>
            <a:off x="93134" y="4650086"/>
            <a:ext cx="5291665" cy="213412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/>
              <a:t>Talvisota syttyi 30.11.1939.</a:t>
            </a:r>
          </a:p>
          <a:p>
            <a:pPr marL="0" indent="0">
              <a:buNone/>
            </a:pPr>
            <a:r>
              <a:rPr lang="fi-FI" sz="1800" dirty="0"/>
              <a:t>Aluksi rautateitä työllistivät evakuointikuljetukset, kun Helsingistä ja Viipurista evakuoitiin asukkaita ja Karjalan kannakselta sekä Laatokan Karjalasta asukkaat irtaimistoineen. </a:t>
            </a:r>
          </a:p>
          <a:p>
            <a:pPr marL="0" indent="0">
              <a:buNone/>
            </a:pPr>
            <a:r>
              <a:rPr lang="fi-FI" sz="1800" dirty="0"/>
              <a:t>Samaan aikaan ylläpidettiin kenttäarmeijan toimintakykyä huoltokuljetuksin.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827D734-A8E9-4D97-B103-3EA978AEC214}"/>
              </a:ext>
            </a:extLst>
          </p:cNvPr>
          <p:cNvSpPr txBox="1"/>
          <p:nvPr/>
        </p:nvSpPr>
        <p:spPr>
          <a:xfrm>
            <a:off x="8913829" y="5934669"/>
            <a:ext cx="305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 dirty="0">
                <a:effectLst/>
                <a:latin typeface="Calibri" panose="020F0502020204030204" pitchFamily="34" charset="0"/>
              </a:rPr>
              <a:t>Ilmatorjuntakonekiväärivaunu radankorjausjunassa.</a:t>
            </a:r>
            <a:br>
              <a:rPr lang="fi-FI" dirty="0"/>
            </a:br>
            <a:r>
              <a:rPr lang="fi-FI" b="0" i="0" dirty="0">
                <a:effectLst/>
                <a:latin typeface="Calibri" panose="020F0502020204030204" pitchFamily="34" charset="0"/>
              </a:rPr>
              <a:t>Matkaselkä 8.1.1940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397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6DADB6-5796-4BC7-ADDB-0CF8A470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Joukkojen huoltaminen rautateitse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B58C73-ED45-46C2-8E7F-C7F903288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9908"/>
          </a:xfrm>
        </p:spPr>
        <p:txBody>
          <a:bodyPr numCol="2">
            <a:normAutofit fontScale="70000" lnSpcReduction="20000"/>
          </a:bodyPr>
          <a:lstStyle/>
          <a:p>
            <a:r>
              <a:rPr lang="fi-FI" dirty="0"/>
              <a:t>Huoltokuljetusten suhteen toimittiin siten, että rautatiehallituksen sotilastoimisto toimi yhdyselimenä rautatieviranomaisten ja puolustusvoimien välillä.</a:t>
            </a:r>
          </a:p>
          <a:p>
            <a:r>
              <a:rPr lang="fi-FI" dirty="0"/>
              <a:t>Kuljetukset tilattiin siten, että päämajan huoltoelimet tilasivat ne sotilastoimistosta, joka välitti ne oikeille liikennejaksoille. </a:t>
            </a:r>
          </a:p>
          <a:p>
            <a:r>
              <a:rPr lang="fi-FI" dirty="0"/>
              <a:t>Suurehkoissa kuljetuksissa sotilastoimisto kääntyi rautatiehallituksen kuljetustoimiston puoleen ja kuljetustoimiston vaununjakaja, joka oli selvillä rautatievaunujen valtakunnallisesta tilanteesta, järjesti kuljetukselle tarvittavan vaunuston.</a:t>
            </a:r>
          </a:p>
          <a:p>
            <a:r>
              <a:rPr lang="fi-FI" dirty="0"/>
              <a:t>Veturien käytön tarkastaja puolestaan huolehti tarvittavan vetovoiman kuljetukselle. Tämä järjestely koski kuitenkin vain yli 14 vaunun kuljetuksia.</a:t>
            </a:r>
          </a:p>
          <a:p>
            <a:r>
              <a:rPr lang="fi-FI" dirty="0"/>
              <a:t>Pienemmät kuljetukset tilattiin ja toteutettiin edellä kuvatun järjestelyn ulkopuolella.</a:t>
            </a:r>
          </a:p>
          <a:p>
            <a:r>
              <a:rPr lang="fi-FI" dirty="0"/>
              <a:t>Tällöin lähettävä varikko tilasi vaunuja suoraan lähimmältä rautatieupseerilta, joka järjesti ne jaksonsa vaununjakajan kanssa.</a:t>
            </a:r>
          </a:p>
          <a:p>
            <a:r>
              <a:rPr lang="fi-FI" dirty="0"/>
              <a:t>Keskitetyn johdon puutteesta aiheutui kuitenkin se, että rintaman läheisille asemille alkoi kasautua sotatarvikkeilla kuormattuja vaunuja, joiden saapumisesta niitä vastaanottavien sotatoimiyhtymien huoltopäälliköt eivät olleet tietoisia.</a:t>
            </a:r>
          </a:p>
          <a:p>
            <a:r>
              <a:rPr lang="fi-FI" dirty="0"/>
              <a:t>Sotilastoimistossa oli alettu jo </a:t>
            </a:r>
            <a:r>
              <a:rPr lang="fi-FI" dirty="0" err="1"/>
              <a:t>YH:n</a:t>
            </a:r>
            <a:r>
              <a:rPr lang="fi-FI" dirty="0"/>
              <a:t> aikana antaa numero sen kautta tilatuille kuljetuksille.</a:t>
            </a:r>
          </a:p>
          <a:p>
            <a:r>
              <a:rPr lang="fi-FI" dirty="0"/>
              <a:t>Näin näiden kuljetusten seuranta helpottui.</a:t>
            </a:r>
          </a:p>
          <a:p>
            <a:r>
              <a:rPr lang="fi-FI" dirty="0"/>
              <a:t>Koska näitä kuljetuksia oli kuitenkin vain murto-osa kaikista kuljetuksista, liikkui rataverkolla suuri määrä tavaraa, jonka perillemenosta kukaan ei vastannut.</a:t>
            </a:r>
          </a:p>
        </p:txBody>
      </p:sp>
    </p:spTree>
    <p:extLst>
      <p:ext uri="{BB962C8B-B14F-4D97-AF65-F5344CB8AC3E}">
        <p14:creationId xmlns:p14="http://schemas.microsoft.com/office/powerpoint/2010/main" val="3289293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115527-5B6D-4FB2-A74E-E71D0890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Ongelmia kuljetusten toteuttamisessa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B4158E-B3E0-46C6-BBB8-BC7DB2A00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3842"/>
          </a:xfrm>
        </p:spPr>
        <p:txBody>
          <a:bodyPr numCol="2">
            <a:normAutofit fontScale="62500" lnSpcReduction="20000"/>
          </a:bodyPr>
          <a:lstStyle/>
          <a:p>
            <a:r>
              <a:rPr lang="fi-FI" dirty="0"/>
              <a:t>Talvisodan aikana päämajan rautatietoimistossa toiminut Lauri Tuhkanen kuvailee tutkielmassaan (1946) värikkäästi rautateiden tilannetta sodan kuluessa</a:t>
            </a:r>
          </a:p>
          <a:p>
            <a:r>
              <a:rPr lang="fi-FI" dirty="0"/>
              <a:t>Päämajan rautatietoimisto lähetti majuri Martti Minkkisen Viipuriin seuraamaan 23 divisioonan kuljetuksia 16.–18.2.1940.</a:t>
            </a:r>
          </a:p>
          <a:p>
            <a:r>
              <a:rPr lang="fi-FI" dirty="0"/>
              <a:t>Minkkinen kirjoitti havainnoistaan raportin, jonka mukaan rautatieläiset aiheuttivat omilla toimillaan kuljetusten ruuhkautumista Viipurin seudulla. </a:t>
            </a:r>
          </a:p>
          <a:p>
            <a:r>
              <a:rPr lang="fi-FI" dirty="0"/>
              <a:t>Rautatiekuljetuksia leimasivat talvisodan aikana ilmasuojelusta aiheutuneet muutokset liikennöintiin esimerkiksi pimennysten takia ja toisaalta vihollisen ilmahyökkäykset rautatiekohteita vastaan, jotka kiihtyivät sodan loppua kohden.</a:t>
            </a:r>
          </a:p>
          <a:p>
            <a:r>
              <a:rPr lang="fi-FI" dirty="0"/>
              <a:t>Näissä oloissa pyrittiin mahdollisuuksien mukaan kuljettamaan rautateitse kenttäarmeijan tarvitsemat huoltokuljetukset, mutta myös mahdollisimman suuri osa siviililiikenteestä.</a:t>
            </a:r>
          </a:p>
          <a:p>
            <a:r>
              <a:rPr lang="fi-FI" dirty="0"/>
              <a:t>Vaihtotyöt, kuormaukset ja purkamiset hidastuivat huomattavasti.</a:t>
            </a:r>
          </a:p>
          <a:p>
            <a:r>
              <a:rPr lang="fi-FI" dirty="0"/>
              <a:t>Sodan sytyttyä alkoivat ilmahyökkäykset myös rautateitä vastaan.</a:t>
            </a:r>
          </a:p>
          <a:p>
            <a:r>
              <a:rPr lang="fi-FI" dirty="0"/>
              <a:t>Ennen sotaa annetut ilmasuojelumääräykset ja toisaalta vihollisen ilmahyökkäykset aiheuttivat yhdessä sen, että rautatieliikenne uhkasi kokonaan seisahtua.</a:t>
            </a:r>
          </a:p>
          <a:p>
            <a:r>
              <a:rPr lang="fi-FI" dirty="0"/>
              <a:t>Tämän vuoksi jouduttiin jo joulukuussa 1939 antamaan uusia määräyksiä ilmasuojelusta rautateillä.</a:t>
            </a:r>
          </a:p>
          <a:p>
            <a:r>
              <a:rPr lang="fi-FI" dirty="0"/>
              <a:t>Niiden mukaan liikennettä ei enää kokonaan keskeytetty ilmahyökkäyksen uhatessa, vaan sitä pyrittiin jatkamaan mahdollisimman pitkään ja keskeyttämään vasta välittömän vaaran uhatessa.</a:t>
            </a:r>
          </a:p>
          <a:p>
            <a:r>
              <a:rPr lang="fi-FI" dirty="0"/>
              <a:t>Myös ilmasuojelumääräyksiä lievennettiin siten, että valoja voitiin käyttää aiempaa enemmän.</a:t>
            </a:r>
          </a:p>
          <a:p>
            <a:r>
              <a:rPr lang="fi-FI" dirty="0"/>
              <a:t>Näillä toimilla kyettiin merkittävästi helpottamaan liikenteen hoitoa sodan aikana.</a:t>
            </a:r>
          </a:p>
        </p:txBody>
      </p:sp>
    </p:spTree>
    <p:extLst>
      <p:ext uri="{BB962C8B-B14F-4D97-AF65-F5344CB8AC3E}">
        <p14:creationId xmlns:p14="http://schemas.microsoft.com/office/powerpoint/2010/main" val="3899149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5FA706-393E-41D8-BF11-43DA735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Talvisota päättyy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0B380A-2958-4A57-808B-2D87D2688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fi-FI" dirty="0"/>
              <a:t>Talvisota päättyi välirauhaan 13.3.1940. </a:t>
            </a:r>
          </a:p>
          <a:p>
            <a:r>
              <a:rPr lang="fi-FI" dirty="0"/>
              <a:t>Sota päättyi rautatiekuljetustenkin kannalta viime hetkellä, sillä vihollisen ilmatoiminnasta ja kuljetusten jumiutumisesta johtunut kaaos oli johtamassa siihen, että Kannaksen Armeija oli jäämässä ilman huoltoa. </a:t>
            </a:r>
          </a:p>
          <a:p>
            <a:r>
              <a:rPr lang="fi-FI" dirty="0"/>
              <a:t>Päähuoltoreittinä toiminut Kouvolan–Viipurin -rata oli helmikuun lopulta lähtien lähes täydellisesti poikki eivätkä maantiekuljetukset voineet mitenkään korvata sitä. </a:t>
            </a:r>
          </a:p>
          <a:p>
            <a:r>
              <a:rPr lang="fi-FI" dirty="0"/>
              <a:t>Vaikka huoltotilanne Karjalan kannaksella olikin maaliskuussa kohtuullinen, ei siihen voitu luottaa, koska joukot olivat kuluneita eikä reservejä ollut. </a:t>
            </a:r>
          </a:p>
          <a:p>
            <a:r>
              <a:rPr lang="fi-FI" dirty="0"/>
              <a:t>Läpimurto kannaksella tai </a:t>
            </a:r>
            <a:r>
              <a:rPr lang="fi-FI" dirty="0" err="1"/>
              <a:t>Viipurinlahdella</a:t>
            </a:r>
            <a:r>
              <a:rPr lang="fi-FI" dirty="0"/>
              <a:t> olisi aiheuttanut tarpeen siirtää Kaakkois-Suomessa olevat arvokkaat materiaalivarastot turvaan, mutta se olisi mahdollista vain rautateitse. </a:t>
            </a:r>
          </a:p>
          <a:p>
            <a:r>
              <a:rPr lang="fi-FI" dirty="0"/>
              <a:t>Rata oli kuitenkin tukossa. </a:t>
            </a:r>
          </a:p>
          <a:p>
            <a:r>
              <a:rPr lang="fi-FI" dirty="0"/>
              <a:t>Arviot huolto- ja kuljetusmahdollisuuksista olivatkin osaltaan vaikuttamassa siihen, että ylipäällikkö Mannerheim teki valtionjohdolle maaliskuussa useita esityksiä pikaisesta rauhan solmimisesta.</a:t>
            </a:r>
          </a:p>
        </p:txBody>
      </p:sp>
    </p:spTree>
    <p:extLst>
      <p:ext uri="{BB962C8B-B14F-4D97-AF65-F5344CB8AC3E}">
        <p14:creationId xmlns:p14="http://schemas.microsoft.com/office/powerpoint/2010/main" val="1006909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DA460B4-7325-46B1-AFC9-5831C9A9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-653072"/>
            <a:ext cx="12445999" cy="77930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413A985-7620-4032-A8FE-56C97129E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296"/>
            <a:ext cx="9144000" cy="2387600"/>
          </a:xfrm>
        </p:spPr>
        <p:txBody>
          <a:bodyPr>
            <a:noAutofit/>
          </a:bodyPr>
          <a:lstStyle/>
          <a:p>
            <a:r>
              <a:rPr lang="fi-FI" sz="4000" b="1" dirty="0"/>
              <a:t>RAUTATIEKULJETUSJÄRJESTELMÄN TOIMIVUUS SODAN OLOISSA – ONNISTUTTIINKO KEHITTÄMISESSÄ, SUUNNITTELUSSA JA KOULUTTAMISESSA?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C70E927-66C7-4026-908F-993EB2A2E703}"/>
              </a:ext>
            </a:extLst>
          </p:cNvPr>
          <p:cNvSpPr txBox="1"/>
          <p:nvPr/>
        </p:nvSpPr>
        <p:spPr>
          <a:xfrm>
            <a:off x="592668" y="5939649"/>
            <a:ext cx="498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0" i="0" dirty="0">
                <a:solidFill>
                  <a:srgbClr val="121212"/>
                </a:solidFill>
                <a:effectLst/>
                <a:latin typeface="-apple-system"/>
              </a:rPr>
              <a:t>Talvisodan pommitusten tuhoama veturitalli Kotkassa 31.12.1939</a:t>
            </a:r>
          </a:p>
          <a:p>
            <a:pPr algn="l"/>
            <a:r>
              <a:rPr lang="fi-FI" b="0" i="0" dirty="0">
                <a:solidFill>
                  <a:srgbClr val="121212"/>
                </a:solidFill>
                <a:effectLst/>
                <a:latin typeface="-apple-system"/>
              </a:rPr>
              <a:t>F. Eriksson, kuvaaja 1939</a:t>
            </a:r>
          </a:p>
          <a:p>
            <a:pPr algn="l"/>
            <a:r>
              <a:rPr lang="fi-FI" b="0" i="0" dirty="0">
                <a:solidFill>
                  <a:srgbClr val="121212"/>
                </a:solidFill>
                <a:effectLst/>
                <a:latin typeface="-apple-system"/>
              </a:rPr>
              <a:t>Kymenlaakson museo</a:t>
            </a:r>
          </a:p>
        </p:txBody>
      </p:sp>
    </p:spTree>
    <p:extLst>
      <p:ext uri="{BB962C8B-B14F-4D97-AF65-F5344CB8AC3E}">
        <p14:creationId xmlns:p14="http://schemas.microsoft.com/office/powerpoint/2010/main" val="2819014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E1602B-2D14-4249-8F35-0888936D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Miten ennen talvisotaa tehdyt suunnitelmat ja valmistelut onnistuivat?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2E80A-E928-4831-96EB-831BF9C23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fi-FI" dirty="0"/>
              <a:t>Onnistumiset</a:t>
            </a:r>
          </a:p>
          <a:p>
            <a:pPr lvl="1"/>
            <a:r>
              <a:rPr lang="fi-FI" dirty="0"/>
              <a:t>Ennen talvisotaa rautatiekuljetuksia suunnitelleet upseerit onnistuivat keskityskuljetusten suunnittelussa ja siihen liittyvässä yhteistyössä rautatiehallituksen kanssa.</a:t>
            </a:r>
          </a:p>
          <a:p>
            <a:pPr lvl="1"/>
            <a:r>
              <a:rPr lang="fi-FI" dirty="0"/>
              <a:t>Keskityskuljetusten nopeutta ja sujuvuutta korostettiin ja siihen liittyen koulutettiin joukkoja junien kuormaamiseen ja purkamiseen.</a:t>
            </a:r>
          </a:p>
          <a:p>
            <a:pPr lvl="1"/>
            <a:r>
              <a:rPr lang="fi-FI" dirty="0"/>
              <a:t>Rautatieläisille annettu sotilaskoulutus osoittautui sodan oloissa erittäin tarpeelliseksi ja sitä jatkettiin jo välirauhan aikana.</a:t>
            </a:r>
          </a:p>
          <a:p>
            <a:pPr lvl="1"/>
            <a:r>
              <a:rPr lang="fi-FI" dirty="0"/>
              <a:t>Radankorjauskomppanioiden perustaminen ja kouluttaminen kertausharjoituksilla osoittautui myös oikeaksi toimenpiteeksi, jolla oli suuri merkitys ilmapommitusten tuhoamien ratojen korjaamiselle talvisodassa. </a:t>
            </a:r>
          </a:p>
          <a:p>
            <a:r>
              <a:rPr lang="fi-FI" dirty="0"/>
              <a:t>Epäonnistumiset</a:t>
            </a:r>
          </a:p>
          <a:p>
            <a:pPr lvl="1"/>
            <a:r>
              <a:rPr lang="fi-FI" dirty="0"/>
              <a:t>Juuri ennen talvisotaa toteutettu rautatiekuljetusten johtamisjärjestelmän uudistaminen epäonnistui pahasti. </a:t>
            </a:r>
          </a:p>
          <a:p>
            <a:pPr lvl="1"/>
            <a:r>
              <a:rPr lang="fi-FI" dirty="0"/>
              <a:t>Uudistetun johtamisrakenteen seurauksena kenelläkään ei ollut kokonaiskuvaa rautatieliikenteestä.</a:t>
            </a:r>
          </a:p>
          <a:p>
            <a:pPr lvl="1"/>
            <a:r>
              <a:rPr lang="fi-FI" dirty="0"/>
              <a:t>Päämajan rautatieosasto ei kyennyt tukemaan operatiivista johtoa rautatiekuljetusten suunnittelussa.</a:t>
            </a:r>
          </a:p>
          <a:p>
            <a:pPr lvl="1"/>
            <a:r>
              <a:rPr lang="fi-FI" dirty="0"/>
              <a:t>Samaan aikaan ilmapommitusten runtelema rataverkko ja liikennöinti olisivat kipeästi kaivanneet keskitettyä johtoa priorisoimaan kuljetuksia.</a:t>
            </a:r>
          </a:p>
          <a:p>
            <a:pPr lvl="1"/>
            <a:r>
              <a:rPr lang="fi-FI" dirty="0"/>
              <a:t>Sen sijaan rataverkolla ajauduttiin helmikuuhun 1940 mennessä enemmän tai vähemmän kaoottiseen tilanteeseen</a:t>
            </a:r>
          </a:p>
        </p:txBody>
      </p:sp>
    </p:spTree>
    <p:extLst>
      <p:ext uri="{BB962C8B-B14F-4D97-AF65-F5344CB8AC3E}">
        <p14:creationId xmlns:p14="http://schemas.microsoft.com/office/powerpoint/2010/main" val="3673253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63D80B-C017-41F5-85B5-D9FF8514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Lopuksi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6C8448-F7B3-480C-BA67-5D0D877B0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Yleistäen tutkimukseni narratiivina oli kokemus sotaa edeltävästä suunnittelusta ja valmistelusta sekä siitä mitä tapahtuu, kun sota sitten syttyy.</a:t>
            </a:r>
          </a:p>
          <a:p>
            <a:r>
              <a:rPr lang="fi-FI" dirty="0"/>
              <a:t>Sotilaat valmistautuvat seuraavaan sotaan tutkimalla ja kehittämällä toimintaa, laatimalla suunnitelmia ja kouluttamalla joukkoja näiden mukaan.</a:t>
            </a:r>
          </a:p>
          <a:p>
            <a:r>
              <a:rPr lang="fi-FI" dirty="0"/>
              <a:t>Kaikki upseerit tietävät että ”hiki säästää verta” ja ”suunnitelma romuttuu, kun ensimmäinen laukaus ammutaan”.</a:t>
            </a:r>
          </a:p>
          <a:p>
            <a:r>
              <a:rPr lang="fi-FI" dirty="0"/>
              <a:t>Lisäksi tunnustetaan yleisesti, että johtamisjärjestelmää ja toimintaperiaatteita ei koskaan saa muuttaa juuri ennen sodan syttymistä, vaan muutokset tulee ehtiä suunnitella ja kouluttaa joukoille rauhan vallitessa.</a:t>
            </a:r>
          </a:p>
          <a:p>
            <a:r>
              <a:rPr lang="fi-FI" dirty="0"/>
              <a:t>Diplomityössäni voitiin rautatiekuljetuksia esimerkkinä käyttäen todeta edellä kerrotut vanhat viisaudet edelleen paikkansapitäviksi.</a:t>
            </a:r>
          </a:p>
          <a:p>
            <a:r>
              <a:rPr lang="fi-FI" dirty="0"/>
              <a:t>Vaikka rautatiekuljetuksilla ei enää ole samaa roolia sodankäynnissä kuin ennen, voidaan niitä pitää esimerkkinä rauhan ajan suunnittelun ja seuraavan sodan ennakoinnin ikuisesta vaikeudesta.</a:t>
            </a:r>
          </a:p>
        </p:txBody>
      </p:sp>
    </p:spTree>
    <p:extLst>
      <p:ext uri="{BB962C8B-B14F-4D97-AF65-F5344CB8AC3E}">
        <p14:creationId xmlns:p14="http://schemas.microsoft.com/office/powerpoint/2010/main" val="352337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891DB9A-2CEA-475A-93CD-F1A22192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l="1" t="9911" r="-12" b="990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2CF020-21CB-42BB-901B-C87C00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PUOLUSTUSVOIMIEN JA RAUTATIEHALLITUKSEN YHTEISTOIMINTA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C06F99-4053-4F20-92CE-61F14924B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6779"/>
            <a:ext cx="4487333" cy="4746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/>
              <a:t>Kuvassa on Puolustusvoimien ja rautatiehallinnon yhteistoimintasuhteet ennen yleisesikunnan uuden organisaation käyttöönottoa vuonna 1938</a:t>
            </a:r>
          </a:p>
          <a:p>
            <a:pPr marL="0" indent="0">
              <a:buNone/>
            </a:pPr>
            <a:r>
              <a:rPr lang="fi-FI" sz="2000" dirty="0"/>
              <a:t>Rautatiekuljetusten johtamiseksi rauhan ja sodan aikana oli sotaväen yleisesikuntaan sen perustamisen yhteydessä muodostettu kuljetuksista vastannut osasto, vuodesta 1925 alkaen kulkulaitostoimisto.</a:t>
            </a:r>
          </a:p>
          <a:p>
            <a:pPr marL="0" indent="0">
              <a:buNone/>
            </a:pPr>
            <a:r>
              <a:rPr lang="fi-FI" sz="2000" dirty="0"/>
              <a:t>Rautateitä hallinnoi Suomessa rautatiehallitus, johon vuoden 1923 organisaatiouudistuksessa perustettiin liikenneosasto ja sen osaksi sotilastoimisto.</a:t>
            </a:r>
          </a:p>
          <a:p>
            <a:pPr marL="0" indent="0">
              <a:buNone/>
            </a:pPr>
            <a:r>
              <a:rPr lang="fi-FI" sz="2000" dirty="0"/>
              <a:t>Keskeinen henkilö sodan ajan rautatiekuljetusten suunnittelussa ennen talvisotaa oli eversti Carl-Gustav Robert von </a:t>
            </a:r>
            <a:r>
              <a:rPr lang="fi-FI" sz="2000" dirty="0" err="1"/>
              <a:t>Kraemer</a:t>
            </a:r>
            <a:endParaRPr lang="fi-FI" sz="20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DB71D19-D6B2-45AE-9FBD-C18FF3277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572003" y="1746779"/>
            <a:ext cx="6175905" cy="44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6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4E4D094-8A01-42A3-9794-233E42120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1675075"/>
            <a:ext cx="12293599" cy="854603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098CAC5-BF3F-4BCF-99B5-45B288D87EFE}"/>
              </a:ext>
            </a:extLst>
          </p:cNvPr>
          <p:cNvSpPr txBox="1"/>
          <p:nvPr/>
        </p:nvSpPr>
        <p:spPr>
          <a:xfrm>
            <a:off x="406668" y="97135"/>
            <a:ext cx="7477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Viimeinen juna pois Käkisalmesta 17.3.1940</a:t>
            </a:r>
          </a:p>
        </p:txBody>
      </p:sp>
    </p:spTree>
    <p:extLst>
      <p:ext uri="{BB962C8B-B14F-4D97-AF65-F5344CB8AC3E}">
        <p14:creationId xmlns:p14="http://schemas.microsoft.com/office/powerpoint/2010/main" val="305678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7B7841-059F-4A8E-BD00-6BD89E00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61926"/>
            <a:ext cx="11363324" cy="1162050"/>
          </a:xfrm>
        </p:spPr>
        <p:txBody>
          <a:bodyPr>
            <a:normAutofit/>
          </a:bodyPr>
          <a:lstStyle/>
          <a:p>
            <a:r>
              <a:rPr lang="fi-FI" sz="4000" b="1" dirty="0"/>
              <a:t>Rautatiekuljetusten suunnittelu yleisesikunnassa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C46EDE-D92D-49BE-9465-88EF23433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23975"/>
            <a:ext cx="4584700" cy="5372099"/>
          </a:xfrm>
        </p:spPr>
        <p:txBody>
          <a:bodyPr numCol="1">
            <a:normAutofit/>
          </a:bodyPr>
          <a:lstStyle/>
          <a:p>
            <a:r>
              <a:rPr lang="fi-FI" sz="2000" dirty="0"/>
              <a:t>Yleisesikunnassa sodanaikaisen rautatieliikenteen suunnittelu kuului vuoteen 1937 saakka kulkulaitostoimiston vastuulle</a:t>
            </a:r>
          </a:p>
          <a:p>
            <a:pPr>
              <a:lnSpc>
                <a:spcPct val="100000"/>
              </a:lnSpc>
            </a:pPr>
            <a:r>
              <a:rPr lang="fi-FI" sz="2000" dirty="0"/>
              <a:t>Puolustusvoimien ylintä johtoa organisoitiin uudelleen 1930-luvun lopulla</a:t>
            </a:r>
            <a:endParaRPr lang="fi-FI" sz="1600" dirty="0"/>
          </a:p>
          <a:p>
            <a:pPr>
              <a:lnSpc>
                <a:spcPct val="110000"/>
              </a:lnSpc>
            </a:pPr>
            <a:r>
              <a:rPr lang="fi-FI" sz="2000" dirty="0"/>
              <a:t>Perustettiin mm. Huolto- ja kulkulaitostoimisto</a:t>
            </a:r>
          </a:p>
          <a:p>
            <a:r>
              <a:rPr lang="fi-FI" sz="2000" dirty="0"/>
              <a:t>Rautatiet ajateltiin jaettavan sotaseuturautateihin ja rauhanseuturautateihin</a:t>
            </a:r>
          </a:p>
          <a:p>
            <a:r>
              <a:rPr lang="fi-FI" sz="2000" dirty="0"/>
              <a:t>Rautatiehallituksessa olisi kuitenkin tullut käsittää, ettei Suomen rataverkon jakaminen kahtia voinut olla toimiva ratkaisu</a:t>
            </a:r>
          </a:p>
          <a:p>
            <a:pPr lvl="1"/>
            <a:endParaRPr lang="fi-FI" sz="16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257EB6F-77F3-4EA1-8929-E0137519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46" y="1323975"/>
            <a:ext cx="6594453" cy="4175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D3D2597-A334-46E3-8BAF-A442DC0BFFB2}"/>
              </a:ext>
            </a:extLst>
          </p:cNvPr>
          <p:cNvSpPr txBox="1"/>
          <p:nvPr/>
        </p:nvSpPr>
        <p:spPr>
          <a:xfrm>
            <a:off x="5213246" y="5522383"/>
            <a:ext cx="64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Yleisesikunnan upseereita ryhmäkuvassa, kuvausaika tuntematon, alhaalla neljäs oikealta C.-G von </a:t>
            </a:r>
            <a:r>
              <a:rPr lang="fi-FI" dirty="0" err="1"/>
              <a:t>Kraemer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272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7B7841-059F-4A8E-BD00-6BD89E00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68025" cy="958850"/>
          </a:xfrm>
        </p:spPr>
        <p:txBody>
          <a:bodyPr>
            <a:normAutofit/>
          </a:bodyPr>
          <a:lstStyle/>
          <a:p>
            <a:r>
              <a:rPr lang="fi-FI" sz="4000" b="1" dirty="0"/>
              <a:t>Sotilastoimisto toteutti kuljetussuunnitelmat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C46EDE-D92D-49BE-9465-88EF23433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76"/>
            <a:ext cx="4076700" cy="5324474"/>
          </a:xfrm>
        </p:spPr>
        <p:txBody>
          <a:bodyPr numCol="1">
            <a:normAutofit/>
          </a:bodyPr>
          <a:lstStyle/>
          <a:p>
            <a:r>
              <a:rPr lang="fi-FI" sz="2000" dirty="0"/>
              <a:t>Sotilastoimisto toimi rautatiehallituksessa itsenäisesti yleisesikunnan kulkulaitostoimiston ohjauksessa</a:t>
            </a:r>
          </a:p>
          <a:p>
            <a:r>
              <a:rPr lang="fi-FI" sz="2000" dirty="0"/>
              <a:t>Sotilastoimiston tehtäviä oli tarkoitus organisoida uudelleen yleisesikunnan organisaatiomuutoksen yhteydessä 1930-luvun lopulla</a:t>
            </a:r>
          </a:p>
          <a:p>
            <a:r>
              <a:rPr lang="fi-FI" sz="2000" dirty="0"/>
              <a:t>Suunnitelmaa ei kuitenkaan ehditty toteuttaa ennen talvisodan syttymistä</a:t>
            </a:r>
          </a:p>
          <a:p>
            <a:r>
              <a:rPr lang="fi-FI" sz="2000" dirty="0"/>
              <a:t>Sotilastoimistolla oli merkittävä rooli rautatiekuljetusten sodan ajan suunnittelussa.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F3D37E4-4959-4CC5-BEB0-02CCA203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53" y="1323974"/>
            <a:ext cx="6308848" cy="458594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22706AD-F6E1-4737-96D3-F5E617390B7A}"/>
              </a:ext>
            </a:extLst>
          </p:cNvPr>
          <p:cNvSpPr txBox="1"/>
          <p:nvPr/>
        </p:nvSpPr>
        <p:spPr>
          <a:xfrm>
            <a:off x="5044953" y="5909923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Rautatiehallituksen virkamiehiä istuntosalissa</a:t>
            </a:r>
          </a:p>
        </p:txBody>
      </p:sp>
    </p:spTree>
    <p:extLst>
      <p:ext uri="{BB962C8B-B14F-4D97-AF65-F5344CB8AC3E}">
        <p14:creationId xmlns:p14="http://schemas.microsoft.com/office/powerpoint/2010/main" val="341006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AF7F25-06D8-4525-9004-09505322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73" y="346075"/>
            <a:ext cx="10515600" cy="1325563"/>
          </a:xfrm>
        </p:spPr>
        <p:txBody>
          <a:bodyPr>
            <a:normAutofit/>
          </a:bodyPr>
          <a:lstStyle/>
          <a:p>
            <a:r>
              <a:rPr lang="fi-FI" b="1" dirty="0"/>
              <a:t>Eversti Carl-Gustav Robert von </a:t>
            </a:r>
            <a:r>
              <a:rPr lang="fi-FI" b="1" dirty="0" err="1"/>
              <a:t>Kraemer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DBC37F-20B1-40F8-B1F6-2A211BF1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825624"/>
            <a:ext cx="6693763" cy="4905699"/>
          </a:xfrm>
        </p:spPr>
        <p:txBody>
          <a:bodyPr>
            <a:normAutofit/>
          </a:bodyPr>
          <a:lstStyle/>
          <a:p>
            <a:r>
              <a:rPr lang="fi-FI" sz="1800" dirty="0"/>
              <a:t>Von </a:t>
            </a:r>
            <a:r>
              <a:rPr lang="fi-FI" sz="1800" dirty="0" err="1"/>
              <a:t>Kraemer</a:t>
            </a:r>
            <a:r>
              <a:rPr lang="fi-FI" sz="1800" dirty="0"/>
              <a:t> syntyi Kuopiossa vuonna 1882.</a:t>
            </a:r>
          </a:p>
          <a:p>
            <a:r>
              <a:rPr lang="fi-FI" sz="1800" dirty="0"/>
              <a:t>Hän opiskeli Suomen Kadettikoulussa Haminassa vuosina 1895–1902 ja palveli sen jälkeen keisarillisen Venäjän sotavoimissa.</a:t>
            </a:r>
          </a:p>
          <a:p>
            <a:r>
              <a:rPr lang="fi-FI" sz="1800" dirty="0"/>
              <a:t>Asepalveluksesta hän erosi vuonna 1909, mutta kutsuttiin ensimmäisen maailmansodan syttymisen johdosta uudelleen Venäjän sotaväkeen 1915.</a:t>
            </a:r>
          </a:p>
          <a:p>
            <a:r>
              <a:rPr lang="fi-FI" sz="1800" dirty="0"/>
              <a:t>Suoritti asemakomendanttitutkinnon Pietarin–Moskovan sotilaskuljetuspiirin hallituksessa 25.3.1915 ja toimi asemakomendanttina Venäjällä 28.5.1915–8.1.1918.</a:t>
            </a:r>
          </a:p>
          <a:p>
            <a:r>
              <a:rPr lang="fi-FI" sz="1800" dirty="0"/>
              <a:t>Ylennettiin vuoden 1919 aikana ensin majuriksi ja sitten everstiluutnantiksi.</a:t>
            </a:r>
          </a:p>
          <a:p>
            <a:r>
              <a:rPr lang="fi-FI" sz="1800" dirty="0"/>
              <a:t>Toimi yleisesikunnan kulkulaitostoimiston virkaa tekevänä päällikkönä ja päällikkönä vuosina 1918–1937.</a:t>
            </a:r>
          </a:p>
          <a:p>
            <a:r>
              <a:rPr lang="fi-FI" sz="1800" dirty="0"/>
              <a:t>Erosi palveluksesta 7.6.1937.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1BDA8F-1C76-4B39-8BAB-594312BCC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11" y="1813752"/>
            <a:ext cx="3382392" cy="451774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D7A6976-DABD-4B2B-B0AE-0CDD6175F10A}"/>
              </a:ext>
            </a:extLst>
          </p:cNvPr>
          <p:cNvSpPr txBox="1"/>
          <p:nvPr/>
        </p:nvSpPr>
        <p:spPr>
          <a:xfrm>
            <a:off x="7350711" y="6392769"/>
            <a:ext cx="285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Eversti Carl-Gustav von </a:t>
            </a:r>
            <a:r>
              <a:rPr lang="fi-FI" sz="1600" dirty="0" err="1"/>
              <a:t>Kraemer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14965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7FF5F19-A662-40F3-905E-F4A1D13C9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6032"/>
          <a:stretch/>
        </p:blipFill>
        <p:spPr>
          <a:xfrm>
            <a:off x="0" y="0"/>
            <a:ext cx="12214925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3826EF3-AAFC-44C8-ABAB-FA3AA2C8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39" y="5453908"/>
            <a:ext cx="11583246" cy="1163321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RAUTATIEKULJETUSTEN TUTKIMUS- JA KEHITYSTOIMINTA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2F97E01-866F-4713-BB02-87184DC37FF1}"/>
              </a:ext>
            </a:extLst>
          </p:cNvPr>
          <p:cNvSpPr txBox="1"/>
          <p:nvPr/>
        </p:nvSpPr>
        <p:spPr>
          <a:xfrm>
            <a:off x="9054501" y="240771"/>
            <a:ext cx="3160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000000"/>
                </a:solidFill>
                <a:effectLst/>
                <a:latin typeface="-apple-system"/>
              </a:rPr>
              <a:t>Valokuvaamo Pietisen kokoelma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785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3455BE-EBB1-4D1A-BBEA-4FDAE36E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53" y="256752"/>
            <a:ext cx="10515600" cy="1325563"/>
          </a:xfrm>
        </p:spPr>
        <p:txBody>
          <a:bodyPr/>
          <a:lstStyle/>
          <a:p>
            <a:r>
              <a:rPr lang="fi-FI" b="1" dirty="0"/>
              <a:t>RAUTATIEKULJETUSTEN TUTKIMUS- JA KEHITYSTOIMINTA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6CA65A-A17A-4891-B0B4-E0D2BACA3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53" y="1825624"/>
            <a:ext cx="4982083" cy="3975101"/>
          </a:xfrm>
        </p:spPr>
        <p:txBody>
          <a:bodyPr numCol="1">
            <a:normAutofit fontScale="77500" lnSpcReduction="20000"/>
          </a:bodyPr>
          <a:lstStyle/>
          <a:p>
            <a:r>
              <a:rPr lang="fi-FI" sz="2400" dirty="0"/>
              <a:t>Esimerkkinä kokemusten kerääminen harjoituksista, koekuormauksista ja kokeiluista.</a:t>
            </a:r>
          </a:p>
          <a:p>
            <a:r>
              <a:rPr lang="fi-FI" sz="2400" dirty="0"/>
              <a:t>Harjoituskokemusten raportoinnista voidaan arkistolähteiden perusteella hahmottaa kaksi kokonaisuutta: 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sz="2000" dirty="0"/>
              <a:t>Toiminnan kehittämiseksi tehdyt kokeilut, kuten lentopommituskokeilu tai siltojen katkeamista koskeva harjoitus.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sz="2000" dirty="0"/>
              <a:t>Koekuormaukset, myöhemmin kuormausharjoitukset.</a:t>
            </a:r>
          </a:p>
          <a:p>
            <a:r>
              <a:rPr lang="fi-FI" sz="2400" dirty="0"/>
              <a:t>Vuoden 1937 armeijakunnan talvisotaharjoitus</a:t>
            </a:r>
          </a:p>
          <a:p>
            <a:pPr lvl="1"/>
            <a:r>
              <a:rPr lang="fi-FI" sz="2000" dirty="0"/>
              <a:t>Suurin siihen mennessä järjestetty operatiivisten suunnitelmien kokeiluharjoitus.</a:t>
            </a:r>
          </a:p>
          <a:p>
            <a:pPr lvl="1"/>
            <a:r>
              <a:rPr lang="fi-FI" sz="2000" dirty="0"/>
              <a:t>Hyvin kattava kaksiosainen harjoituskertomus, joka sisälsi myös selvityksen harjoituksen rautatiekuljetuksista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E826ABD-BC66-4904-BA2B-5142C641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848" y="1825624"/>
            <a:ext cx="6313315" cy="35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39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3437</Words>
  <Application>Microsoft Office PowerPoint</Application>
  <PresentationFormat>Laajakuva</PresentationFormat>
  <Paragraphs>313</Paragraphs>
  <Slides>40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6" baseType="lpstr">
      <vt:lpstr>-apple-system</vt:lpstr>
      <vt:lpstr>Arial</vt:lpstr>
      <vt:lpstr>Calibri</vt:lpstr>
      <vt:lpstr>Calibri Light</vt:lpstr>
      <vt:lpstr>Verdana</vt:lpstr>
      <vt:lpstr>Office-teema</vt:lpstr>
      <vt:lpstr>RAUTATIEKULJETUKSET PUOLUSTUSSUUNNITTELUN OSANA 1918–1940</vt:lpstr>
      <vt:lpstr>Tutkimuksen asettelu ja lähteet</vt:lpstr>
      <vt:lpstr>YLEISESIKUNNAN JA RAUTATIEHALLITUKSEN YHTEISTYÖ 1920- JA 1930-LUVUILLA</vt:lpstr>
      <vt:lpstr>PUOLUSTUSVOIMIEN JA RAUTATIEHALLITUKSEN YHTEISTOIMINTA</vt:lpstr>
      <vt:lpstr>Rautatiekuljetusten suunnittelu yleisesikunnassa</vt:lpstr>
      <vt:lpstr>Sotilastoimisto toteutti kuljetussuunnitelmat</vt:lpstr>
      <vt:lpstr>Eversti Carl-Gustav Robert von Kraemer</vt:lpstr>
      <vt:lpstr>RAUTATIEKULJETUSTEN TUTKIMUS- JA KEHITYSTOIMINTA</vt:lpstr>
      <vt:lpstr>RAUTATIEKULJETUSTEN TUTKIMUS- JA KEHITYSTOIMINTA</vt:lpstr>
      <vt:lpstr>1937 armeijakunnan talvisotaharjoitus</vt:lpstr>
      <vt:lpstr>Radankorjauskokeilu 1937</vt:lpstr>
      <vt:lpstr>Joukkojenkuormausharjoitukset</vt:lpstr>
      <vt:lpstr>Ohjesääntöjen ja oppaiden laatiminen</vt:lpstr>
      <vt:lpstr>Rataverkon rakentaminen ennen vuotta 1939</vt:lpstr>
      <vt:lpstr>RAUTATEIDEN KEHITYS SUOMESSA 1930-LUVUN LOPPUUN MENNESSÄ </vt:lpstr>
      <vt:lpstr>Suomen rataverkko vuonna 1917</vt:lpstr>
      <vt:lpstr>”Yleisesikunnan nykyinen rautatierakennusohjelma”, helmikuu 1925</vt:lpstr>
      <vt:lpstr>Suomen rataverkko 1939</vt:lpstr>
      <vt:lpstr>Kalusto, liikennöinti ja sotilasjunien aikataulut</vt:lpstr>
      <vt:lpstr>Uusi Sotilaskuljetusohjesääntö lokakuussa 1939</vt:lpstr>
      <vt:lpstr>Puolustussuunnittelu ja rautatiekuljetukset</vt:lpstr>
      <vt:lpstr>Puolustussuunnittelu ja rautatiekuljetukset – VK2</vt:lpstr>
      <vt:lpstr>VK2 ja rautatiekuljetukset</vt:lpstr>
      <vt:lpstr>Huomioita kuljetussuunnitelmista</vt:lpstr>
      <vt:lpstr>TALVISODAN KOKEMUKSET RAUTATIEKULJETUKSISTA </vt:lpstr>
      <vt:lpstr>Suomi valmistautuu sotaan  – etsikkoaika loka–marraskuussa 1939</vt:lpstr>
      <vt:lpstr>Uusi sotilaskuljetusohjesääntö</vt:lpstr>
      <vt:lpstr>Keskityskuljetukset alkavat</vt:lpstr>
      <vt:lpstr>Ylimääräiset harjoitukset, YH</vt:lpstr>
      <vt:lpstr>Rautatiehallituksen sotilastoimisto johtaa YH:n kuljetuksia</vt:lpstr>
      <vt:lpstr>Yleinen liikekannallepano</vt:lpstr>
      <vt:lpstr>Havaintoja keskityskuljetuksista</vt:lpstr>
      <vt:lpstr>Piikkilankaa ja risukimppuja - rautatiekuljetukset talvisodassa</vt:lpstr>
      <vt:lpstr>Joukkojen huoltaminen rautateitse</vt:lpstr>
      <vt:lpstr>Ongelmia kuljetusten toteuttamisessa</vt:lpstr>
      <vt:lpstr>Talvisota päättyy</vt:lpstr>
      <vt:lpstr>RAUTATIEKULJETUSJÄRJESTELMÄN TOIMIVUUS SODAN OLOISSA – ONNISTUTTIINKO KEHITTÄMISESSÄ, SUUNNITTELUSSA JA KOULUTTAMISESSA?</vt:lpstr>
      <vt:lpstr>Miten ennen talvisotaa tehdyt suunnitelmat ja valmistelut onnistuivat?</vt:lpstr>
      <vt:lpstr>Lopuksi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RAUTATIEKULJETUKSET PUOLUSTUSSUUNNITTELUN OSANA 1918–1940</dc:title>
  <dc:creator>Montonen Masi PV MAASK</dc:creator>
  <cp:lastModifiedBy>Antti Kalliola</cp:lastModifiedBy>
  <cp:revision>130</cp:revision>
  <dcterms:created xsi:type="dcterms:W3CDTF">2025-08-15T07:26:13Z</dcterms:created>
  <dcterms:modified xsi:type="dcterms:W3CDTF">2025-09-30T08:11:33Z</dcterms:modified>
</cp:coreProperties>
</file>